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handoutMasterIdLst>
    <p:handoutMasterId r:id="rId33"/>
  </p:handoutMasterIdLst>
  <p:sldIdLst>
    <p:sldId id="256" r:id="rId2"/>
    <p:sldId id="257" r:id="rId3"/>
    <p:sldId id="258" r:id="rId4"/>
    <p:sldId id="260" r:id="rId5"/>
    <p:sldId id="262" r:id="rId6"/>
    <p:sldId id="263" r:id="rId7"/>
    <p:sldId id="261" r:id="rId8"/>
    <p:sldId id="264" r:id="rId9"/>
    <p:sldId id="279" r:id="rId10"/>
    <p:sldId id="280" r:id="rId11"/>
    <p:sldId id="281" r:id="rId12"/>
    <p:sldId id="282" r:id="rId13"/>
    <p:sldId id="267" r:id="rId14"/>
    <p:sldId id="268" r:id="rId15"/>
    <p:sldId id="290" r:id="rId16"/>
    <p:sldId id="266" r:id="rId17"/>
    <p:sldId id="265" r:id="rId18"/>
    <p:sldId id="278" r:id="rId19"/>
    <p:sldId id="289" r:id="rId20"/>
    <p:sldId id="270" r:id="rId21"/>
    <p:sldId id="272" r:id="rId22"/>
    <p:sldId id="287" r:id="rId23"/>
    <p:sldId id="288" r:id="rId24"/>
    <p:sldId id="274" r:id="rId25"/>
    <p:sldId id="285" r:id="rId26"/>
    <p:sldId id="284" r:id="rId27"/>
    <p:sldId id="283" r:id="rId28"/>
    <p:sldId id="286" r:id="rId29"/>
    <p:sldId id="269" r:id="rId30"/>
    <p:sldId id="275" r:id="rId31"/>
    <p:sldId id="276" r:id="rId32"/>
  </p:sldIdLst>
  <p:sldSz cx="9144000" cy="5143500" type="screen16x9"/>
  <p:notesSz cx="6858000" cy="9144000"/>
  <p:embeddedFontLst>
    <p:embeddedFont>
      <p:font typeface="微软雅黑" pitchFamily="34" charset="-122"/>
      <p:regular r:id="rId34"/>
      <p:bold r:id="rId35"/>
    </p:embeddedFont>
    <p:embeddedFont>
      <p:font typeface="Verdana" pitchFamily="34" charset="0"/>
      <p:regular r:id="rId36"/>
      <p:bold r:id="rId37"/>
      <p:italic r:id="rId38"/>
      <p:boldItalic r:id="rId39"/>
    </p:embeddedFont>
    <p:embeddedFont>
      <p:font typeface="方正综艺简体" pitchFamily="65" charset="-122"/>
      <p:regular r:id="rId40"/>
    </p:embeddedFont>
    <p:embeddedFont>
      <p:font typeface="Calibri" pitchFamily="34" charset="0"/>
      <p:regular r:id="rId41"/>
      <p:bold r:id="rId42"/>
      <p:italic r:id="rId43"/>
      <p:boldItalic r:id="rId44"/>
    </p:embeddedFont>
    <p:embeddedFont>
      <p:font typeface="Impact" pitchFamily="34" charset="0"/>
      <p:regular r:id="rId45"/>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AB52"/>
    <a:srgbClr val="DCC084"/>
    <a:srgbClr val="E3C39A"/>
    <a:srgbClr val="87631D"/>
    <a:srgbClr val="5C4414"/>
    <a:srgbClr val="6E51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3" autoAdjust="0"/>
    <p:restoredTop sz="94660"/>
  </p:normalViewPr>
  <p:slideViewPr>
    <p:cSldViewPr snapToGrid="0">
      <p:cViewPr varScale="1">
        <p:scale>
          <a:sx n="119" d="100"/>
          <a:sy n="119" d="100"/>
        </p:scale>
        <p:origin x="-56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00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image" Target="../media/image10.png"/><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2"/>
              <a:stretch>
                <a:fillRect/>
              </a:stretch>
            </a:blipFill>
            <a:ln>
              <a:noFill/>
            </a:ln>
            <a:effectLst/>
          </c:spPr>
          <c:invertIfNegative val="0"/>
          <c:pictureOptions>
            <c:pictureFormat val="stack"/>
          </c:pictureOptions>
          <c:cat>
            <c:strRef>
              <c:f>Sheet1!$A$2:$A$4</c:f>
              <c:strCache>
                <c:ptCount val="3"/>
                <c:pt idx="0">
                  <c:v>小型企业</c:v>
                </c:pt>
                <c:pt idx="1">
                  <c:v>中型企业</c:v>
                </c:pt>
                <c:pt idx="2">
                  <c:v>大型企业</c:v>
                </c:pt>
              </c:strCache>
            </c:strRef>
          </c:cat>
          <c:val>
            <c:numRef>
              <c:f>Sheet1!$B$2:$B$4</c:f>
              <c:numCache>
                <c:formatCode>General</c:formatCode>
                <c:ptCount val="3"/>
                <c:pt idx="0">
                  <c:v>260</c:v>
                </c:pt>
                <c:pt idx="1">
                  <c:v>158</c:v>
                </c:pt>
                <c:pt idx="2">
                  <c:v>60</c:v>
                </c:pt>
              </c:numCache>
            </c:numRef>
          </c:val>
        </c:ser>
        <c:dLbls>
          <c:showLegendKey val="0"/>
          <c:showVal val="0"/>
          <c:showCatName val="0"/>
          <c:showSerName val="0"/>
          <c:showPercent val="0"/>
          <c:showBubbleSize val="0"/>
        </c:dLbls>
        <c:gapWidth val="219"/>
        <c:overlap val="-27"/>
        <c:axId val="36541184"/>
        <c:axId val="36542336"/>
      </c:barChart>
      <c:catAx>
        <c:axId val="36541184"/>
        <c:scaling>
          <c:orientation val="minMax"/>
        </c:scaling>
        <c:delete val="0"/>
        <c:axPos val="b"/>
        <c:numFmt formatCode="General" sourceLinked="1"/>
        <c:majorTickMark val="none"/>
        <c:minorTickMark val="none"/>
        <c:tickLblPos val="nextTo"/>
        <c:spPr>
          <a:noFill/>
          <a:ln w="9525" cap="flat" cmpd="sng" algn="ctr">
            <a:solidFill>
              <a:srgbClr val="DCC084"/>
            </a:solidFill>
            <a:round/>
          </a:ln>
          <a:effectLst/>
        </c:spPr>
        <c:txPr>
          <a:bodyPr rot="-60000000" spcFirstLastPara="1" vertOverflow="ellipsis" vert="horz" wrap="square" anchor="ctr" anchorCtr="1"/>
          <a:lstStyle/>
          <a:p>
            <a:pPr>
              <a:defRPr sz="1197" b="0" i="0" u="none" strike="noStrike" kern="1200" baseline="0">
                <a:solidFill>
                  <a:srgbClr val="DCC084"/>
                </a:solidFill>
                <a:latin typeface="+mn-lt"/>
                <a:ea typeface="+mn-ea"/>
                <a:cs typeface="+mn-cs"/>
              </a:defRPr>
            </a:pPr>
            <a:endParaRPr lang="zh-CN"/>
          </a:p>
        </c:txPr>
        <c:crossAx val="36542336"/>
        <c:crosses val="autoZero"/>
        <c:auto val="1"/>
        <c:lblAlgn val="ctr"/>
        <c:lblOffset val="100"/>
        <c:noMultiLvlLbl val="0"/>
      </c:catAx>
      <c:valAx>
        <c:axId val="36542336"/>
        <c:scaling>
          <c:orientation val="minMax"/>
        </c:scaling>
        <c:delete val="0"/>
        <c:axPos val="l"/>
        <c:majorGridlines>
          <c:spPr>
            <a:ln w="9525" cap="flat" cmpd="sng" algn="ctr">
              <a:solidFill>
                <a:srgbClr val="DCC08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DCC084"/>
                </a:solidFill>
                <a:latin typeface="+mn-lt"/>
                <a:ea typeface="+mn-ea"/>
                <a:cs typeface="+mn-cs"/>
              </a:defRPr>
            </a:pPr>
            <a:endParaRPr lang="zh-CN"/>
          </a:p>
        </c:txPr>
        <c:crossAx val="36541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A3ED53-0B0D-44B3-88EB-CFA13BC4111C}" type="datetimeFigureOut">
              <a:rPr lang="zh-CN" altLang="en-US" smtClean="0"/>
              <a:pPr/>
              <a:t>2015/9/23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BE58F-D059-47DF-95C0-FF3F4CFF8578}" type="slidenum">
              <a:rPr lang="zh-CN" altLang="en-US" smtClean="0"/>
              <a:pPr/>
              <a:t>‹#›</a:t>
            </a:fld>
            <a:endParaRPr lang="zh-CN" altLang="en-US"/>
          </a:p>
        </p:txBody>
      </p:sp>
    </p:spTree>
    <p:extLst>
      <p:ext uri="{BB962C8B-B14F-4D97-AF65-F5344CB8AC3E}">
        <p14:creationId xmlns:p14="http://schemas.microsoft.com/office/powerpoint/2010/main" val="350118147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8901087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0168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540022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l="855" r="2568" b="51852"/>
          <a:stretch/>
        </p:blipFill>
        <p:spPr>
          <a:xfrm>
            <a:off x="-9024" y="4003933"/>
            <a:ext cx="9159040" cy="1139567"/>
          </a:xfrm>
          <a:prstGeom prst="rect">
            <a:avLst/>
          </a:prstGeom>
        </p:spPr>
      </p:pic>
      <p:sp>
        <p:nvSpPr>
          <p:cNvPr id="2" name="矩形 1"/>
          <p:cNvSpPr/>
          <p:nvPr userDrawn="1"/>
        </p:nvSpPr>
        <p:spPr>
          <a:xfrm>
            <a:off x="-9024" y="0"/>
            <a:ext cx="9159040" cy="51435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95504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344389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274343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5475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5505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C764DE79-268F-4C1A-8933-263129D2AF90}" type="datetimeFigureOut">
              <a:rPr lang="en-US" dirty="0"/>
              <a:pPr/>
              <a:t>9/23/2015</a:t>
            </a:fld>
            <a:endParaRPr lang="en-US" dirty="0"/>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93713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228519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392517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D29FD7E7-577B-4848-934C-59B4E6C81E82}" type="datetimeFigureOut">
              <a:rPr lang="zh-CN" altLang="en-US" smtClean="0"/>
              <a:pPr/>
              <a:t>2015/9/23</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C19D6FD-D090-4015-BDFB-6ABC6FE20D3E}" type="slidenum">
              <a:rPr lang="zh-CN" altLang="en-US" smtClean="0"/>
              <a:pPr/>
              <a:t>‹#›</a:t>
            </a:fld>
            <a:endParaRPr lang="zh-CN" altLang="en-US"/>
          </a:p>
        </p:txBody>
      </p:sp>
    </p:spTree>
    <p:extLst>
      <p:ext uri="{BB962C8B-B14F-4D97-AF65-F5344CB8AC3E}">
        <p14:creationId xmlns:p14="http://schemas.microsoft.com/office/powerpoint/2010/main" val="1199370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4">
            <a:extLst>
              <a:ext uri="{28A0092B-C50C-407E-A947-70E740481C1C}">
                <a14:useLocalDpi xmlns:a14="http://schemas.microsoft.com/office/drawing/2010/main" val="0"/>
              </a:ext>
            </a:extLst>
          </a:blip>
          <a:srcRect l="12798" r="20206" b="32982"/>
          <a:stretch/>
        </p:blipFill>
        <p:spPr>
          <a:xfrm>
            <a:off x="-12031" y="0"/>
            <a:ext cx="9165079" cy="5157053"/>
          </a:xfrm>
          <a:prstGeom prst="rect">
            <a:avLst/>
          </a:prstGeom>
        </p:spPr>
      </p:pic>
      <p:sp>
        <p:nvSpPr>
          <p:cNvPr id="8" name="矩形 7"/>
          <p:cNvSpPr/>
          <p:nvPr userDrawn="1"/>
        </p:nvSpPr>
        <p:spPr>
          <a:xfrm>
            <a:off x="-3010" y="0"/>
            <a:ext cx="9156032" cy="5157053"/>
          </a:xfrm>
          <a:prstGeom prst="rect">
            <a:avLst/>
          </a:prstGeom>
          <a:gradFill flip="none" rotWithShape="1">
            <a:gsLst>
              <a:gs pos="100000">
                <a:schemeClr val="tx1">
                  <a:alpha val="50000"/>
                </a:schemeClr>
              </a:gs>
              <a:gs pos="0">
                <a:schemeClr val="tx1">
                  <a:alpha val="2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 name="直接连接符 3"/>
          <p:cNvCxnSpPr/>
          <p:nvPr userDrawn="1"/>
        </p:nvCxnSpPr>
        <p:spPr>
          <a:xfrm flipH="1">
            <a:off x="7758260" y="-420414"/>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6252496" y="-348414"/>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5699389" y="-325821"/>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4633902" y="-325821"/>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6712324" y="-299545"/>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675132" y="-299545"/>
            <a:ext cx="108000" cy="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738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afterEffect">
                                  <p:stCondLst>
                                    <p:cond delay="0"/>
                                  </p:stCondLst>
                                  <p:childTnLst>
                                    <p:animMotion origin="layout" path="M -0.01024 0.01605 L -0.57569 1.11543 " pathEditMode="relative" rAng="0" ptsTypes="AA">
                                      <p:cBhvr>
                                        <p:cTn id="6" dur="1750" fill="hold"/>
                                        <p:tgtEl>
                                          <p:spTgt spid="9"/>
                                        </p:tgtEl>
                                        <p:attrNameLst>
                                          <p:attrName>ppt_x</p:attrName>
                                          <p:attrName>ppt_y</p:attrName>
                                        </p:attrNameLst>
                                      </p:cBhvr>
                                      <p:rCtr x="-28281" y="54969"/>
                                    </p:animMotion>
                                  </p:childTnLst>
                                </p:cTn>
                              </p:par>
                              <p:par>
                                <p:cTn id="7" presetID="10" presetClass="exit" presetSubtype="0" repeatCount="indefinite" fill="hold" nodeType="withEffect">
                                  <p:stCondLst>
                                    <p:cond delay="0"/>
                                  </p:stCondLst>
                                  <p:childTnLst>
                                    <p:animEffect transition="out" filter="fade">
                                      <p:cBhvr>
                                        <p:cTn id="8" dur="1250"/>
                                        <p:tgtEl>
                                          <p:spTgt spid="9"/>
                                        </p:tgtEl>
                                      </p:cBhvr>
                                    </p:animEffect>
                                    <p:set>
                                      <p:cBhvr>
                                        <p:cTn id="9" dur="1" fill="hold">
                                          <p:stCondLst>
                                            <p:cond delay="1249"/>
                                          </p:stCondLst>
                                        </p:cTn>
                                        <p:tgtEl>
                                          <p:spTgt spid="9"/>
                                        </p:tgtEl>
                                        <p:attrNameLst>
                                          <p:attrName>style.visibility</p:attrName>
                                        </p:attrNameLst>
                                      </p:cBhvr>
                                      <p:to>
                                        <p:strVal val="hidden"/>
                                      </p:to>
                                    </p:set>
                                  </p:childTnLst>
                                </p:cTn>
                              </p:par>
                              <p:par>
                                <p:cTn id="10" presetID="0" presetClass="path" presetSubtype="0" repeatCount="indefinite" fill="hold" nodeType="withEffect">
                                  <p:stCondLst>
                                    <p:cond delay="500"/>
                                  </p:stCondLst>
                                  <p:childTnLst>
                                    <p:animMotion origin="layout" path="M -0.01024 0.01605 L -0.57569 1.11544 " pathEditMode="relative" rAng="0" ptsTypes="AA">
                                      <p:cBhvr>
                                        <p:cTn id="11" dur="1750" fill="hold"/>
                                        <p:tgtEl>
                                          <p:spTgt spid="10"/>
                                        </p:tgtEl>
                                        <p:attrNameLst>
                                          <p:attrName>ppt_x</p:attrName>
                                          <p:attrName>ppt_y</p:attrName>
                                        </p:attrNameLst>
                                      </p:cBhvr>
                                      <p:rCtr x="-28281" y="54969"/>
                                    </p:animMotion>
                                  </p:childTnLst>
                                </p:cTn>
                              </p:par>
                              <p:par>
                                <p:cTn id="12" presetID="10" presetClass="exit" presetSubtype="0" repeatCount="indefinite" fill="hold" nodeType="withEffect">
                                  <p:stCondLst>
                                    <p:cond delay="500"/>
                                  </p:stCondLst>
                                  <p:childTnLst>
                                    <p:animEffect transition="out" filter="fade">
                                      <p:cBhvr>
                                        <p:cTn id="13" dur="1250"/>
                                        <p:tgtEl>
                                          <p:spTgt spid="10"/>
                                        </p:tgtEl>
                                      </p:cBhvr>
                                    </p:animEffect>
                                    <p:set>
                                      <p:cBhvr>
                                        <p:cTn id="14" dur="1" fill="hold">
                                          <p:stCondLst>
                                            <p:cond delay="1249"/>
                                          </p:stCondLst>
                                        </p:cTn>
                                        <p:tgtEl>
                                          <p:spTgt spid="10"/>
                                        </p:tgtEl>
                                        <p:attrNameLst>
                                          <p:attrName>style.visibility</p:attrName>
                                        </p:attrNameLst>
                                      </p:cBhvr>
                                      <p:to>
                                        <p:strVal val="hidden"/>
                                      </p:to>
                                    </p:set>
                                  </p:childTnLst>
                                </p:cTn>
                              </p:par>
                              <p:par>
                                <p:cTn id="15" presetID="0" presetClass="path" presetSubtype="0" repeatCount="indefinite" fill="hold" nodeType="withEffect">
                                  <p:stCondLst>
                                    <p:cond delay="1250"/>
                                  </p:stCondLst>
                                  <p:childTnLst>
                                    <p:animMotion origin="layout" path="M -0.01025 0.01605 L -0.5757 1.11543 " pathEditMode="relative" rAng="0" ptsTypes="AA">
                                      <p:cBhvr>
                                        <p:cTn id="16" dur="1750" fill="hold"/>
                                        <p:tgtEl>
                                          <p:spTgt spid="5"/>
                                        </p:tgtEl>
                                        <p:attrNameLst>
                                          <p:attrName>ppt_x</p:attrName>
                                          <p:attrName>ppt_y</p:attrName>
                                        </p:attrNameLst>
                                      </p:cBhvr>
                                      <p:rCtr x="-28281" y="54969"/>
                                    </p:animMotion>
                                  </p:childTnLst>
                                </p:cTn>
                              </p:par>
                              <p:par>
                                <p:cTn id="17" presetID="10" presetClass="exit" presetSubtype="0" repeatCount="indefinite" fill="hold" nodeType="withEffect">
                                  <p:stCondLst>
                                    <p:cond delay="1250"/>
                                  </p:stCondLst>
                                  <p:childTnLst>
                                    <p:animEffect transition="out" filter="fade">
                                      <p:cBhvr>
                                        <p:cTn id="18" dur="1250"/>
                                        <p:tgtEl>
                                          <p:spTgt spid="5"/>
                                        </p:tgtEl>
                                      </p:cBhvr>
                                    </p:animEffect>
                                    <p:set>
                                      <p:cBhvr>
                                        <p:cTn id="19" dur="1" fill="hold">
                                          <p:stCondLst>
                                            <p:cond delay="1249"/>
                                          </p:stCondLst>
                                        </p:cTn>
                                        <p:tgtEl>
                                          <p:spTgt spid="5"/>
                                        </p:tgtEl>
                                        <p:attrNameLst>
                                          <p:attrName>style.visibility</p:attrName>
                                        </p:attrNameLst>
                                      </p:cBhvr>
                                      <p:to>
                                        <p:strVal val="hidden"/>
                                      </p:to>
                                    </p:set>
                                  </p:childTnLst>
                                </p:cTn>
                              </p:par>
                              <p:par>
                                <p:cTn id="20" presetID="0" presetClass="path" presetSubtype="0" repeatCount="indefinite" fill="hold" nodeType="withEffect">
                                  <p:stCondLst>
                                    <p:cond delay="500"/>
                                  </p:stCondLst>
                                  <p:childTnLst>
                                    <p:animMotion origin="layout" path="M -0.01025 0.01605 L -0.5757 1.11543 " pathEditMode="relative" rAng="0" ptsTypes="AA">
                                      <p:cBhvr>
                                        <p:cTn id="21" dur="1750" fill="hold"/>
                                        <p:tgtEl>
                                          <p:spTgt spid="6"/>
                                        </p:tgtEl>
                                        <p:attrNameLst>
                                          <p:attrName>ppt_x</p:attrName>
                                          <p:attrName>ppt_y</p:attrName>
                                        </p:attrNameLst>
                                      </p:cBhvr>
                                      <p:rCtr x="-28281" y="54969"/>
                                    </p:animMotion>
                                  </p:childTnLst>
                                </p:cTn>
                              </p:par>
                              <p:par>
                                <p:cTn id="22" presetID="10" presetClass="exit" presetSubtype="0" repeatCount="indefinite" fill="hold" nodeType="withEffect">
                                  <p:stCondLst>
                                    <p:cond delay="500"/>
                                  </p:stCondLst>
                                  <p:childTnLst>
                                    <p:animEffect transition="out" filter="fade">
                                      <p:cBhvr>
                                        <p:cTn id="23" dur="1250"/>
                                        <p:tgtEl>
                                          <p:spTgt spid="6"/>
                                        </p:tgtEl>
                                      </p:cBhvr>
                                    </p:animEffect>
                                    <p:set>
                                      <p:cBhvr>
                                        <p:cTn id="24" dur="1" fill="hold">
                                          <p:stCondLst>
                                            <p:cond delay="1249"/>
                                          </p:stCondLst>
                                        </p:cTn>
                                        <p:tgtEl>
                                          <p:spTgt spid="6"/>
                                        </p:tgtEl>
                                        <p:attrNameLst>
                                          <p:attrName>style.visibility</p:attrName>
                                        </p:attrNameLst>
                                      </p:cBhvr>
                                      <p:to>
                                        <p:strVal val="hidden"/>
                                      </p:to>
                                    </p:set>
                                  </p:childTnLst>
                                </p:cTn>
                              </p:par>
                              <p:par>
                                <p:cTn id="25" presetID="0" presetClass="path" presetSubtype="0" repeatCount="indefinite" fill="hold" nodeType="withEffect">
                                  <p:stCondLst>
                                    <p:cond delay="1500"/>
                                  </p:stCondLst>
                                  <p:childTnLst>
                                    <p:animMotion origin="layout" path="M -0.01024 0.01605 L -0.57569 1.11543 " pathEditMode="relative" rAng="0" ptsTypes="AA">
                                      <p:cBhvr>
                                        <p:cTn id="26" dur="1750" fill="hold"/>
                                        <p:tgtEl>
                                          <p:spTgt spid="4"/>
                                        </p:tgtEl>
                                        <p:attrNameLst>
                                          <p:attrName>ppt_x</p:attrName>
                                          <p:attrName>ppt_y</p:attrName>
                                        </p:attrNameLst>
                                      </p:cBhvr>
                                      <p:rCtr x="-28281" y="54969"/>
                                    </p:animMotion>
                                  </p:childTnLst>
                                </p:cTn>
                              </p:par>
                              <p:par>
                                <p:cTn id="27" presetID="10" presetClass="exit" presetSubtype="0" repeatCount="indefinite" fill="hold" nodeType="withEffect">
                                  <p:stCondLst>
                                    <p:cond delay="1500"/>
                                  </p:stCondLst>
                                  <p:childTnLst>
                                    <p:animEffect transition="out" filter="fade">
                                      <p:cBhvr>
                                        <p:cTn id="28" dur="1250"/>
                                        <p:tgtEl>
                                          <p:spTgt spid="4"/>
                                        </p:tgtEl>
                                      </p:cBhvr>
                                    </p:animEffect>
                                    <p:set>
                                      <p:cBhvr>
                                        <p:cTn id="29" dur="1" fill="hold">
                                          <p:stCondLst>
                                            <p:cond delay="1249"/>
                                          </p:stCondLst>
                                        </p:cTn>
                                        <p:tgtEl>
                                          <p:spTgt spid="4"/>
                                        </p:tgtEl>
                                        <p:attrNameLst>
                                          <p:attrName>style.visibility</p:attrName>
                                        </p:attrNameLst>
                                      </p:cBhvr>
                                      <p:to>
                                        <p:strVal val="hidden"/>
                                      </p:to>
                                    </p:set>
                                  </p:childTnLst>
                                </p:cTn>
                              </p:par>
                              <p:par>
                                <p:cTn id="30" presetID="0" presetClass="path" presetSubtype="0" repeatCount="indefinite" fill="hold" nodeType="withEffect">
                                  <p:stCondLst>
                                    <p:cond delay="1250"/>
                                  </p:stCondLst>
                                  <p:childTnLst>
                                    <p:animMotion origin="layout" path="M -0.01025 0.01605 L -0.5757 1.11544 " pathEditMode="relative" rAng="0" ptsTypes="AA">
                                      <p:cBhvr>
                                        <p:cTn id="31" dur="1750" fill="hold"/>
                                        <p:tgtEl>
                                          <p:spTgt spid="11"/>
                                        </p:tgtEl>
                                        <p:attrNameLst>
                                          <p:attrName>ppt_x</p:attrName>
                                          <p:attrName>ppt_y</p:attrName>
                                        </p:attrNameLst>
                                      </p:cBhvr>
                                      <p:rCtr x="-28281" y="54969"/>
                                    </p:animMotion>
                                  </p:childTnLst>
                                </p:cTn>
                              </p:par>
                              <p:par>
                                <p:cTn id="32" presetID="10" presetClass="exit" presetSubtype="0" repeatCount="indefinite" fill="hold" nodeType="withEffect">
                                  <p:stCondLst>
                                    <p:cond delay="1250"/>
                                  </p:stCondLst>
                                  <p:childTnLst>
                                    <p:animEffect transition="out" filter="fade">
                                      <p:cBhvr>
                                        <p:cTn id="33" dur="1250"/>
                                        <p:tgtEl>
                                          <p:spTgt spid="11"/>
                                        </p:tgtEl>
                                      </p:cBhvr>
                                    </p:animEffect>
                                    <p:set>
                                      <p:cBhvr>
                                        <p:cTn id="34" dur="1" fill="hold">
                                          <p:stCondLst>
                                            <p:cond delay="1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1"/>
          <p:cNvSpPr txBox="1"/>
          <p:nvPr/>
        </p:nvSpPr>
        <p:spPr>
          <a:xfrm>
            <a:off x="0" y="1509905"/>
            <a:ext cx="914400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smtClean="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rPr>
              <a:t>祥祺汇金企业资本服务介绍</a:t>
            </a:r>
            <a:endParaRPr lang="zh-CN" altLang="en-US" sz="4800" b="1" dirty="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endParaRPr>
          </a:p>
        </p:txBody>
      </p:sp>
      <p:sp>
        <p:nvSpPr>
          <p:cNvPr id="10" name="椭圆 9"/>
          <p:cNvSpPr/>
          <p:nvPr/>
        </p:nvSpPr>
        <p:spPr>
          <a:xfrm>
            <a:off x="73202" y="2407808"/>
            <a:ext cx="9029702" cy="492152"/>
          </a:xfrm>
          <a:prstGeom prst="ellipse">
            <a:avLst/>
          </a:prstGeom>
          <a:gradFill>
            <a:gsLst>
              <a:gs pos="95789">
                <a:schemeClr val="tx1">
                  <a:lumMod val="87000"/>
                  <a:lumOff val="13000"/>
                  <a:alpha val="0"/>
                </a:schemeClr>
              </a:gs>
              <a:gs pos="0">
                <a:srgbClr val="DCC084"/>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950" r="2569" b="9913"/>
          <a:stretch/>
        </p:blipFill>
        <p:spPr>
          <a:xfrm>
            <a:off x="-12056" y="3013954"/>
            <a:ext cx="9156058" cy="2133584"/>
          </a:xfrm>
          <a:prstGeom prst="rect">
            <a:avLst/>
          </a:prstGeom>
        </p:spPr>
      </p:pic>
      <p:pic>
        <p:nvPicPr>
          <p:cNvPr id="7" name="Eternal Su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589214" y="-1513940"/>
            <a:ext cx="609600" cy="609600"/>
          </a:xfrm>
          <a:prstGeom prst="rect">
            <a:avLst/>
          </a:prstGeom>
        </p:spPr>
      </p:pic>
      <p:pic>
        <p:nvPicPr>
          <p:cNvPr id="31745" name="Picture 1" descr="C:\Users\wangqiang\Pictures\签.png"/>
          <p:cNvPicPr>
            <a:picLocks noChangeAspect="1" noChangeArrowheads="1"/>
          </p:cNvPicPr>
          <p:nvPr/>
        </p:nvPicPr>
        <p:blipFill>
          <a:blip r:embed="rId6">
            <a:lum bright="70000" contrast="-70000"/>
          </a:blip>
          <a:srcRect l="52594" t="7843"/>
          <a:stretch>
            <a:fillRect/>
          </a:stretch>
        </p:blipFill>
        <p:spPr bwMode="auto">
          <a:xfrm>
            <a:off x="7628238" y="4390768"/>
            <a:ext cx="712696" cy="387176"/>
          </a:xfrm>
          <a:prstGeom prst="rect">
            <a:avLst/>
          </a:prstGeom>
          <a:noFill/>
        </p:spPr>
      </p:pic>
    </p:spTree>
    <p:extLst>
      <p:ext uri="{BB962C8B-B14F-4D97-AF65-F5344CB8AC3E}">
        <p14:creationId xmlns:p14="http://schemas.microsoft.com/office/powerpoint/2010/main" val="2882396274"/>
      </p:ext>
    </p:extLst>
  </p:cSld>
  <p:clrMapOvr>
    <a:masterClrMapping/>
  </p:clrMapOvr>
  <mc:AlternateContent xmlns:mc="http://schemas.openxmlformats.org/markup-compatibility/2006" xmlns:p14="http://schemas.microsoft.com/office/powerpoint/2010/main">
    <mc:Choice Requires="p14">
      <p:transition p14:dur="250">
        <p14:doors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7"/>
                                        </p:tgtEl>
                                      </p:cBhvr>
                                    </p:cmd>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31745"/>
                                        </p:tgtEl>
                                        <p:attrNameLst>
                                          <p:attrName>style.visibility</p:attrName>
                                        </p:attrNameLst>
                                      </p:cBhvr>
                                      <p:to>
                                        <p:strVal val="visible"/>
                                      </p:to>
                                    </p:set>
                                    <p:animEffect transition="in" filter="fade">
                                      <p:cBhvr>
                                        <p:cTn id="17"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18" repeatCount="indefinite" fill="hold" display="0">
                  <p:stCondLst>
                    <p:cond delay="indefinite"/>
                  </p:stCondLst>
                  <p:endCondLst>
                    <p:cond evt="onStopAudio" delay="0">
                      <p:tgtEl>
                        <p:sldTgt/>
                      </p:tgtEl>
                    </p:cond>
                  </p:endCondLst>
                </p:cTn>
                <p:tgtEl>
                  <p:spTgt spid="7"/>
                </p:tgtEl>
              </p:cMediaNode>
            </p:audio>
          </p:childTnLst>
        </p:cTn>
      </p:par>
    </p:tnLst>
    <p:bldLst>
      <p:bldP spid="11"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3599" y="1539779"/>
            <a:ext cx="3143272" cy="1200329"/>
          </a:xfrm>
          <a:prstGeom prst="rect">
            <a:avLst/>
          </a:prstGeom>
          <a:noFill/>
        </p:spPr>
        <p:txBody>
          <a:bodyPr wrap="square" rtlCol="0">
            <a:spAutoFit/>
          </a:bodyPr>
          <a:lstStyle/>
          <a:p>
            <a:pPr algn="ctr"/>
            <a:r>
              <a:rPr lang="zh-CN" altLang="en-US" sz="7200" dirty="0" smtClean="0">
                <a:solidFill>
                  <a:srgbClr val="D0AB52"/>
                </a:solidFill>
                <a:latin typeface="叶根友行书繁" pitchFamily="2" charset="-122"/>
                <a:ea typeface="叶根友行书繁" pitchFamily="2" charset="-122"/>
              </a:rPr>
              <a:t>有资源</a:t>
            </a:r>
            <a:endParaRPr lang="zh-CN" altLang="en-US" sz="7200" dirty="0">
              <a:solidFill>
                <a:srgbClr val="D0AB52"/>
              </a:solidFill>
              <a:latin typeface="叶根友行书繁" pitchFamily="2" charset="-122"/>
              <a:ea typeface="叶根友行书繁" pitchFamily="2" charset="-122"/>
            </a:endParaRPr>
          </a:p>
        </p:txBody>
      </p:sp>
      <p:sp>
        <p:nvSpPr>
          <p:cNvPr id="3" name="TextBox 2"/>
          <p:cNvSpPr txBox="1"/>
          <p:nvPr/>
        </p:nvSpPr>
        <p:spPr>
          <a:xfrm>
            <a:off x="4711119" y="2611349"/>
            <a:ext cx="3143272" cy="584775"/>
          </a:xfrm>
          <a:prstGeom prst="rect">
            <a:avLst/>
          </a:prstGeom>
          <a:noFill/>
        </p:spPr>
        <p:txBody>
          <a:bodyPr wrap="square" rtlCol="0">
            <a:spAutoFit/>
          </a:bodyPr>
          <a:lstStyle/>
          <a:p>
            <a:pPr algn="ctr"/>
            <a:r>
              <a:rPr lang="zh-CN" altLang="en-US" sz="3200" dirty="0" smtClean="0">
                <a:solidFill>
                  <a:srgbClr val="D0AB52"/>
                </a:solidFill>
                <a:latin typeface="叶根友行书繁" pitchFamily="2" charset="-122"/>
                <a:ea typeface="叶根友行书繁" pitchFamily="2" charset="-122"/>
              </a:rPr>
              <a:t>小资金</a:t>
            </a:r>
            <a:endParaRPr lang="zh-CN" altLang="en-US" sz="3200" dirty="0">
              <a:solidFill>
                <a:srgbClr val="D0AB52"/>
              </a:solidFill>
              <a:latin typeface="叶根友行书繁" pitchFamily="2" charset="-122"/>
              <a:ea typeface="叶根友行书繁" pitchFamily="2" charset="-122"/>
            </a:endParaRPr>
          </a:p>
        </p:txBody>
      </p:sp>
      <p:sp>
        <p:nvSpPr>
          <p:cNvPr id="4" name="TextBox 3"/>
          <p:cNvSpPr txBox="1"/>
          <p:nvPr/>
        </p:nvSpPr>
        <p:spPr>
          <a:xfrm>
            <a:off x="4711119" y="2397035"/>
            <a:ext cx="1071570" cy="461665"/>
          </a:xfrm>
          <a:prstGeom prst="rect">
            <a:avLst/>
          </a:prstGeom>
          <a:noFill/>
        </p:spPr>
        <p:txBody>
          <a:bodyPr wrap="square" rtlCol="0">
            <a:spAutoFit/>
          </a:bodyPr>
          <a:lstStyle/>
          <a:p>
            <a:pPr algn="ctr"/>
            <a:r>
              <a:rPr lang="en-US" altLang="zh-CN" sz="2400" dirty="0" smtClean="0">
                <a:solidFill>
                  <a:schemeClr val="bg1"/>
                </a:solidFill>
              </a:rPr>
              <a:t>VS</a:t>
            </a:r>
            <a:endParaRPr lang="zh-CN" altLang="en-US" sz="2400" dirty="0">
              <a:solidFill>
                <a:schemeClr val="bg1"/>
              </a:solidFill>
            </a:endParaRPr>
          </a:p>
        </p:txBody>
      </p:sp>
    </p:spTree>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8883" y="713611"/>
            <a:ext cx="3143272" cy="2308324"/>
          </a:xfrm>
          <a:prstGeom prst="rect">
            <a:avLst/>
          </a:prstGeom>
          <a:noFill/>
        </p:spPr>
        <p:txBody>
          <a:bodyPr wrap="square" rtlCol="0">
            <a:spAutoFit/>
          </a:bodyPr>
          <a:lstStyle/>
          <a:p>
            <a:pPr algn="ctr"/>
            <a:r>
              <a:rPr lang="zh-CN" altLang="en-US" sz="7200" dirty="0" smtClean="0">
                <a:solidFill>
                  <a:srgbClr val="D0AB52"/>
                </a:solidFill>
                <a:latin typeface="叶根友行书繁" pitchFamily="2" charset="-122"/>
                <a:ea typeface="叶根友行书繁" pitchFamily="2" charset="-122"/>
              </a:rPr>
              <a:t>对做项目在行</a:t>
            </a:r>
            <a:endParaRPr lang="zh-CN" altLang="en-US" sz="7200" dirty="0">
              <a:solidFill>
                <a:srgbClr val="D0AB52"/>
              </a:solidFill>
              <a:latin typeface="叶根友行书繁" pitchFamily="2" charset="-122"/>
              <a:ea typeface="叶根友行书繁" pitchFamily="2" charset="-122"/>
            </a:endParaRPr>
          </a:p>
        </p:txBody>
      </p:sp>
      <p:sp>
        <p:nvSpPr>
          <p:cNvPr id="3" name="TextBox 2"/>
          <p:cNvSpPr txBox="1"/>
          <p:nvPr/>
        </p:nvSpPr>
        <p:spPr>
          <a:xfrm>
            <a:off x="4991855" y="2354675"/>
            <a:ext cx="3582649" cy="584775"/>
          </a:xfrm>
          <a:prstGeom prst="rect">
            <a:avLst/>
          </a:prstGeom>
          <a:noFill/>
        </p:spPr>
        <p:txBody>
          <a:bodyPr wrap="square" rtlCol="0">
            <a:spAutoFit/>
          </a:bodyPr>
          <a:lstStyle/>
          <a:p>
            <a:pPr algn="ctr"/>
            <a:r>
              <a:rPr lang="zh-CN" altLang="en-US" sz="3200" dirty="0" smtClean="0">
                <a:solidFill>
                  <a:srgbClr val="D0AB52"/>
                </a:solidFill>
                <a:latin typeface="叶根友行书繁" pitchFamily="2" charset="-122"/>
                <a:ea typeface="叶根友行书繁" pitchFamily="2" charset="-122"/>
              </a:rPr>
              <a:t>对资本市场不在行</a:t>
            </a:r>
            <a:endParaRPr lang="zh-CN" altLang="en-US" sz="3200" dirty="0">
              <a:solidFill>
                <a:srgbClr val="D0AB52"/>
              </a:solidFill>
              <a:latin typeface="叶根友行书繁" pitchFamily="2" charset="-122"/>
              <a:ea typeface="叶根友行书繁" pitchFamily="2" charset="-122"/>
            </a:endParaRPr>
          </a:p>
        </p:txBody>
      </p:sp>
      <p:sp>
        <p:nvSpPr>
          <p:cNvPr id="4" name="TextBox 3"/>
          <p:cNvSpPr txBox="1"/>
          <p:nvPr/>
        </p:nvSpPr>
        <p:spPr>
          <a:xfrm>
            <a:off x="3852866" y="2429118"/>
            <a:ext cx="1071570" cy="461665"/>
          </a:xfrm>
          <a:prstGeom prst="rect">
            <a:avLst/>
          </a:prstGeom>
          <a:noFill/>
        </p:spPr>
        <p:txBody>
          <a:bodyPr wrap="square" rtlCol="0">
            <a:spAutoFit/>
          </a:bodyPr>
          <a:lstStyle/>
          <a:p>
            <a:pPr algn="ctr"/>
            <a:r>
              <a:rPr lang="en-US" altLang="zh-CN" sz="2400" dirty="0" smtClean="0">
                <a:solidFill>
                  <a:schemeClr val="bg1"/>
                </a:solidFill>
              </a:rPr>
              <a:t>VS</a:t>
            </a:r>
            <a:endParaRPr lang="zh-CN" altLang="en-US" sz="2400" dirty="0">
              <a:solidFill>
                <a:schemeClr val="bg1"/>
              </a:solidFill>
            </a:endParaRPr>
          </a:p>
        </p:txBody>
      </p:sp>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791057" y="3291178"/>
            <a:ext cx="800219" cy="756000"/>
            <a:chOff x="1180917" y="3553799"/>
            <a:chExt cx="914533" cy="864000"/>
          </a:xfrm>
        </p:grpSpPr>
        <p:sp>
          <p:nvSpPr>
            <p:cNvPr id="3" name="椭圆 2"/>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4" name="椭圆 3"/>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5"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关系管理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6" name="组合 5"/>
          <p:cNvGrpSpPr>
            <a:grpSpLocks noChangeAspect="1"/>
          </p:cNvGrpSpPr>
          <p:nvPr/>
        </p:nvGrpSpPr>
        <p:grpSpPr>
          <a:xfrm>
            <a:off x="6555197" y="1438313"/>
            <a:ext cx="1786158" cy="1786147"/>
            <a:chOff x="1191107" y="3553799"/>
            <a:chExt cx="864000" cy="864000"/>
          </a:xfrm>
        </p:grpSpPr>
        <p:sp>
          <p:nvSpPr>
            <p:cNvPr id="7" name="椭圆 6"/>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8" name="椭圆 7"/>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9" name="文本框 148"/>
            <p:cNvSpPr txBox="1"/>
            <p:nvPr/>
          </p:nvSpPr>
          <p:spPr>
            <a:xfrm>
              <a:off x="1231357" y="3861722"/>
              <a:ext cx="784089" cy="2530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5C4414"/>
                  </a:solidFill>
                </a:rPr>
                <a:t>资本</a:t>
              </a:r>
              <a:r>
                <a:rPr kumimoji="0" lang="zh-CN" altLang="en-US" sz="2800" b="0" i="0" u="none" strike="noStrike" kern="0" cap="none" spc="0" normalizeH="0" baseline="0" noProof="0" dirty="0" smtClean="0">
                  <a:ln>
                    <a:noFill/>
                  </a:ln>
                  <a:solidFill>
                    <a:srgbClr val="5C4414"/>
                  </a:solidFill>
                  <a:effectLst/>
                  <a:uLnTx/>
                  <a:uFillTx/>
                </a:rPr>
                <a:t>觉醒</a:t>
              </a:r>
              <a:endParaRPr kumimoji="0" lang="zh-CN" altLang="en-US" sz="2800" b="0" i="0" u="none" strike="noStrike" kern="0" cap="none" spc="0" normalizeH="0" baseline="0" noProof="0" dirty="0">
                <a:ln>
                  <a:noFill/>
                </a:ln>
                <a:solidFill>
                  <a:srgbClr val="5C4414"/>
                </a:solidFill>
                <a:effectLst/>
                <a:uLnTx/>
                <a:uFillTx/>
              </a:endParaRPr>
            </a:p>
          </p:txBody>
        </p:sp>
      </p:grpSp>
      <p:grpSp>
        <p:nvGrpSpPr>
          <p:cNvPr id="10" name="组合 9"/>
          <p:cNvGrpSpPr>
            <a:grpSpLocks noChangeAspect="1"/>
          </p:cNvGrpSpPr>
          <p:nvPr/>
        </p:nvGrpSpPr>
        <p:grpSpPr>
          <a:xfrm>
            <a:off x="1520973" y="2585325"/>
            <a:ext cx="800219" cy="756000"/>
            <a:chOff x="1180917" y="3553799"/>
            <a:chExt cx="914533" cy="864000"/>
          </a:xfrm>
        </p:grpSpPr>
        <p:sp>
          <p:nvSpPr>
            <p:cNvPr id="11" name="椭圆 10"/>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2" name="椭圆 11"/>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3"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财务管理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14" name="组合 13"/>
          <p:cNvGrpSpPr>
            <a:grpSpLocks noChangeAspect="1"/>
          </p:cNvGrpSpPr>
          <p:nvPr/>
        </p:nvGrpSpPr>
        <p:grpSpPr>
          <a:xfrm>
            <a:off x="1400657" y="1711031"/>
            <a:ext cx="800219" cy="756000"/>
            <a:chOff x="1180917" y="3553799"/>
            <a:chExt cx="914533" cy="864000"/>
          </a:xfrm>
        </p:grpSpPr>
        <p:sp>
          <p:nvSpPr>
            <p:cNvPr id="15" name="椭圆 14"/>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6" name="椭圆 15"/>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7"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服务管理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18" name="组合 17"/>
          <p:cNvGrpSpPr>
            <a:grpSpLocks noChangeAspect="1"/>
          </p:cNvGrpSpPr>
          <p:nvPr/>
        </p:nvGrpSpPr>
        <p:grpSpPr>
          <a:xfrm>
            <a:off x="2258910" y="3692230"/>
            <a:ext cx="800219" cy="756000"/>
            <a:chOff x="1180917" y="3553799"/>
            <a:chExt cx="914533" cy="864000"/>
          </a:xfrm>
        </p:grpSpPr>
        <p:sp>
          <p:nvSpPr>
            <p:cNvPr id="19" name="椭圆 18"/>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0" name="椭圆 19"/>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1"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客户管理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22" name="组合 21"/>
          <p:cNvGrpSpPr>
            <a:grpSpLocks noChangeAspect="1"/>
          </p:cNvGrpSpPr>
          <p:nvPr/>
        </p:nvGrpSpPr>
        <p:grpSpPr>
          <a:xfrm>
            <a:off x="2507563" y="2280525"/>
            <a:ext cx="800219" cy="756000"/>
            <a:chOff x="1180917" y="3553799"/>
            <a:chExt cx="914533" cy="864000"/>
          </a:xfrm>
        </p:grpSpPr>
        <p:sp>
          <p:nvSpPr>
            <p:cNvPr id="23" name="椭圆 22"/>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4" name="椭圆 23"/>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5"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市场管理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26" name="组合 25"/>
          <p:cNvGrpSpPr>
            <a:grpSpLocks noChangeAspect="1"/>
          </p:cNvGrpSpPr>
          <p:nvPr/>
        </p:nvGrpSpPr>
        <p:grpSpPr>
          <a:xfrm>
            <a:off x="3277584" y="3026483"/>
            <a:ext cx="800219" cy="756000"/>
            <a:chOff x="1180917" y="3553799"/>
            <a:chExt cx="914533" cy="864000"/>
          </a:xfrm>
        </p:grpSpPr>
        <p:sp>
          <p:nvSpPr>
            <p:cNvPr id="27" name="椭圆 26"/>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8" name="椭圆 27"/>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9"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产品管理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30" name="组合 29"/>
          <p:cNvGrpSpPr>
            <a:grpSpLocks noChangeAspect="1"/>
          </p:cNvGrpSpPr>
          <p:nvPr/>
        </p:nvGrpSpPr>
        <p:grpSpPr>
          <a:xfrm>
            <a:off x="4408552" y="2761788"/>
            <a:ext cx="800219" cy="756000"/>
            <a:chOff x="1180917" y="3553799"/>
            <a:chExt cx="914533" cy="864000"/>
          </a:xfrm>
        </p:grpSpPr>
        <p:sp>
          <p:nvSpPr>
            <p:cNvPr id="31" name="椭圆 30"/>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2" name="椭圆 31"/>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3" name="文本框 148"/>
            <p:cNvSpPr txBox="1"/>
            <p:nvPr/>
          </p:nvSpPr>
          <p:spPr>
            <a:xfrm>
              <a:off x="1180917" y="3822922"/>
              <a:ext cx="914533"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人员管理</a:t>
              </a:r>
              <a:endParaRPr kumimoji="0" lang="zh-CN" altLang="en-US" sz="1200" b="0" i="0" u="none" strike="noStrike" kern="0" cap="none" spc="0" normalizeH="0" baseline="0" noProof="0" dirty="0">
                <a:ln>
                  <a:noFill/>
                </a:ln>
                <a:solidFill>
                  <a:srgbClr val="5C4414"/>
                </a:solidFill>
                <a:effectLst/>
                <a:uLnTx/>
                <a:uFillTx/>
              </a:endParaRPr>
            </a:p>
          </p:txBody>
        </p:sp>
      </p:grpSp>
      <p:grpSp>
        <p:nvGrpSpPr>
          <p:cNvPr id="34" name="组合 33"/>
          <p:cNvGrpSpPr>
            <a:grpSpLocks noChangeAspect="1"/>
          </p:cNvGrpSpPr>
          <p:nvPr/>
        </p:nvGrpSpPr>
        <p:grpSpPr>
          <a:xfrm>
            <a:off x="3534258" y="1887494"/>
            <a:ext cx="800219" cy="756000"/>
            <a:chOff x="1180916" y="3553799"/>
            <a:chExt cx="914532" cy="864000"/>
          </a:xfrm>
        </p:grpSpPr>
        <p:sp>
          <p:nvSpPr>
            <p:cNvPr id="35" name="椭圆 34"/>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6" name="椭圆 35"/>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7" name="文本框 148"/>
            <p:cNvSpPr txBox="1"/>
            <p:nvPr/>
          </p:nvSpPr>
          <p:spPr>
            <a:xfrm>
              <a:off x="1180916" y="3822922"/>
              <a:ext cx="914532" cy="3165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rgbClr val="5C4414"/>
                  </a:solidFill>
                </a:rPr>
                <a:t>销售管理</a:t>
              </a:r>
              <a:endParaRPr kumimoji="0" lang="zh-CN" altLang="en-US" sz="1200" b="0" i="0" u="none" strike="noStrike" kern="0" cap="none" spc="0" normalizeH="0" baseline="0" noProof="0" dirty="0">
                <a:ln>
                  <a:noFill/>
                </a:ln>
                <a:solidFill>
                  <a:srgbClr val="5C4414"/>
                </a:solidFill>
                <a:effectLst/>
                <a:uLnTx/>
                <a:uFillTx/>
              </a:endParaRPr>
            </a:p>
          </p:txBody>
        </p:sp>
      </p:grpSp>
      <p:sp>
        <p:nvSpPr>
          <p:cNvPr id="38" name="文本框 29"/>
          <p:cNvSpPr txBox="1"/>
          <p:nvPr/>
        </p:nvSpPr>
        <p:spPr>
          <a:xfrm>
            <a:off x="2021306" y="415904"/>
            <a:ext cx="5157536"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老板们的聚焦点</a:t>
            </a:r>
            <a:endParaRPr kumimoji="0" lang="zh-CN" altLang="en-US" sz="5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anim calcmode="lin" valueType="num">
                                      <p:cBhvr>
                                        <p:cTn id="10" dur="500" fill="hold"/>
                                        <p:tgtEl>
                                          <p:spTgt spid="38"/>
                                        </p:tgtEl>
                                        <p:attrNameLst>
                                          <p:attrName>ppt_x</p:attrName>
                                        </p:attrNameLst>
                                      </p:cBhvr>
                                      <p:tavLst>
                                        <p:tav tm="0">
                                          <p:val>
                                            <p:fltVal val="0.5"/>
                                          </p:val>
                                        </p:tav>
                                        <p:tav tm="100000">
                                          <p:val>
                                            <p:strVal val="#ppt_x"/>
                                          </p:val>
                                        </p:tav>
                                      </p:tavLst>
                                    </p:anim>
                                    <p:anim calcmode="lin" valueType="num">
                                      <p:cBhvr>
                                        <p:cTn id="11" dur="500" fill="hold"/>
                                        <p:tgtEl>
                                          <p:spTgt spid="3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7"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7"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7"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7"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7"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47" presetClass="entr" presetSubtype="0"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heel(1)">
                                      <p:cBhvr>
                                        <p:cTn id="6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653725" y="1101679"/>
            <a:ext cx="2041403" cy="3354823"/>
            <a:chOff x="3707053" y="1264884"/>
            <a:chExt cx="2041403" cy="3354823"/>
          </a:xfrm>
        </p:grpSpPr>
        <p:sp>
          <p:nvSpPr>
            <p:cNvPr id="11" name="空心弧 10"/>
            <p:cNvSpPr>
              <a:spLocks noChangeAspect="1"/>
            </p:cNvSpPr>
            <p:nvPr/>
          </p:nvSpPr>
          <p:spPr>
            <a:xfrm rot="16445972">
              <a:off x="3768456" y="1264884"/>
              <a:ext cx="1980000" cy="1980000"/>
            </a:xfrm>
            <a:prstGeom prst="blockArc">
              <a:avLst>
                <a:gd name="adj1" fmla="val 10722697"/>
                <a:gd name="adj2" fmla="val 5364214"/>
                <a:gd name="adj3" fmla="val 30466"/>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w="25400" cap="flat" cmpd="sng" algn="ctr">
              <a:noFill/>
              <a:prstDash val="solid"/>
            </a:ln>
            <a:effectLst/>
          </p:spPr>
          <p:txBody>
            <a:bodyPr rtlCol="0" anchor="ctr"/>
            <a:lstStyle/>
            <a:p>
              <a:pPr algn="ctr" defTabSz="914400">
                <a:defRPr/>
              </a:pPr>
              <a:endParaRPr lang="zh-CN" altLang="en-US" sz="1800" kern="0" smtClean="0">
                <a:solidFill>
                  <a:prstClr val="black"/>
                </a:solidFill>
                <a:latin typeface="Calibri"/>
                <a:ea typeface="宋体"/>
              </a:endParaRPr>
            </a:p>
          </p:txBody>
        </p:sp>
        <p:sp>
          <p:nvSpPr>
            <p:cNvPr id="12" name="空心弧 11"/>
            <p:cNvSpPr>
              <a:spLocks noChangeAspect="1"/>
            </p:cNvSpPr>
            <p:nvPr/>
          </p:nvSpPr>
          <p:spPr>
            <a:xfrm rot="5656923">
              <a:off x="3707053" y="2639707"/>
              <a:ext cx="1980000" cy="1980000"/>
            </a:xfrm>
            <a:prstGeom prst="blockArc">
              <a:avLst>
                <a:gd name="adj1" fmla="val 10722697"/>
                <a:gd name="adj2" fmla="val 5364214"/>
                <a:gd name="adj3" fmla="val 30466"/>
              </a:avLst>
            </a:prstGeom>
            <a:gradFill>
              <a:gsLst>
                <a:gs pos="0">
                  <a:srgbClr val="FBE4AE"/>
                </a:gs>
                <a:gs pos="13000">
                  <a:srgbClr val="BD922A"/>
                </a:gs>
                <a:gs pos="71000">
                  <a:srgbClr val="6E5118"/>
                </a:gs>
                <a:gs pos="47000">
                  <a:srgbClr val="FBE4AE"/>
                </a:gs>
                <a:gs pos="74000">
                  <a:srgbClr val="BD922A"/>
                </a:gs>
                <a:gs pos="100000">
                  <a:srgbClr val="FAE3B7"/>
                </a:gs>
              </a:gsLst>
              <a:lin ang="8100000" scaled="1"/>
            </a:gradFill>
            <a:ln w="25400" cap="flat" cmpd="sng" algn="ctr">
              <a:noFill/>
              <a:prstDash val="solid"/>
            </a:ln>
            <a:effectLst/>
          </p:spPr>
          <p:txBody>
            <a:bodyPr rtlCol="0" anchor="ctr"/>
            <a:lstStyle/>
            <a:p>
              <a:pPr algn="ctr" defTabSz="914400">
                <a:defRPr/>
              </a:pPr>
              <a:endParaRPr lang="zh-CN" altLang="en-US" sz="1800" kern="0" smtClean="0">
                <a:solidFill>
                  <a:prstClr val="black"/>
                </a:solidFill>
                <a:latin typeface="Calibri"/>
                <a:ea typeface="宋体"/>
              </a:endParaRPr>
            </a:p>
          </p:txBody>
        </p:sp>
      </p:grpSp>
      <p:sp>
        <p:nvSpPr>
          <p:cNvPr id="14" name="TextBox 6"/>
          <p:cNvSpPr txBox="1"/>
          <p:nvPr/>
        </p:nvSpPr>
        <p:spPr>
          <a:xfrm>
            <a:off x="5134349" y="1662972"/>
            <a:ext cx="466794" cy="461665"/>
          </a:xfrm>
          <a:prstGeom prst="rect">
            <a:avLst/>
          </a:prstGeom>
          <a:noFill/>
        </p:spPr>
        <p:txBody>
          <a:bodyPr wrap="none" rtlCol="0">
            <a:spAutoFit/>
          </a:bodyPr>
          <a:lstStyle/>
          <a:p>
            <a:pPr defTabSz="914400"/>
            <a:r>
              <a:rPr lang="en-US" altLang="zh-CN" sz="2400" dirty="0" smtClean="0">
                <a:solidFill>
                  <a:srgbClr val="5C4414"/>
                </a:solidFill>
                <a:effectLst>
                  <a:innerShdw blurRad="63500" dist="50800" dir="13500000">
                    <a:prstClr val="black">
                      <a:alpha val="50000"/>
                    </a:prstClr>
                  </a:innerShdw>
                </a:effectLst>
                <a:ea typeface="宋体"/>
              </a:rPr>
              <a:t>01</a:t>
            </a:r>
            <a:endParaRPr lang="zh-CN" altLang="en-US" sz="2400" dirty="0">
              <a:solidFill>
                <a:srgbClr val="5C4414"/>
              </a:solidFill>
              <a:effectLst>
                <a:innerShdw blurRad="63500" dist="50800" dir="13500000">
                  <a:prstClr val="black">
                    <a:alpha val="50000"/>
                  </a:prstClr>
                </a:innerShdw>
              </a:effectLst>
              <a:ea typeface="宋体"/>
            </a:endParaRPr>
          </a:p>
        </p:txBody>
      </p:sp>
      <p:sp>
        <p:nvSpPr>
          <p:cNvPr id="15" name="TextBox 7"/>
          <p:cNvSpPr txBox="1"/>
          <p:nvPr/>
        </p:nvSpPr>
        <p:spPr>
          <a:xfrm>
            <a:off x="3798592" y="1815372"/>
            <a:ext cx="503664" cy="461665"/>
          </a:xfrm>
          <a:prstGeom prst="rect">
            <a:avLst/>
          </a:prstGeom>
          <a:noFill/>
        </p:spPr>
        <p:txBody>
          <a:bodyPr wrap="none" rtlCol="0">
            <a:spAutoFit/>
          </a:bodyPr>
          <a:lstStyle/>
          <a:p>
            <a:pPr defTabSz="914400"/>
            <a:r>
              <a:rPr lang="en-US" altLang="zh-CN" sz="2400" dirty="0" smtClean="0">
                <a:solidFill>
                  <a:srgbClr val="5C4414"/>
                </a:solidFill>
                <a:effectLst>
                  <a:innerShdw blurRad="63500" dist="50800" dir="13500000">
                    <a:prstClr val="black">
                      <a:alpha val="50000"/>
                    </a:prstClr>
                  </a:innerShdw>
                </a:effectLst>
                <a:ea typeface="宋体"/>
              </a:rPr>
              <a:t>02</a:t>
            </a:r>
            <a:endParaRPr lang="zh-CN" altLang="en-US" sz="2400" dirty="0">
              <a:solidFill>
                <a:srgbClr val="5C4414"/>
              </a:solidFill>
              <a:effectLst>
                <a:innerShdw blurRad="63500" dist="50800" dir="13500000">
                  <a:prstClr val="black">
                    <a:alpha val="50000"/>
                  </a:prstClr>
                </a:innerShdw>
              </a:effectLst>
              <a:ea typeface="宋体"/>
            </a:endParaRPr>
          </a:p>
        </p:txBody>
      </p:sp>
      <p:sp>
        <p:nvSpPr>
          <p:cNvPr id="16" name="TextBox 8"/>
          <p:cNvSpPr txBox="1"/>
          <p:nvPr/>
        </p:nvSpPr>
        <p:spPr>
          <a:xfrm>
            <a:off x="5111920" y="3235669"/>
            <a:ext cx="513282" cy="461665"/>
          </a:xfrm>
          <a:prstGeom prst="rect">
            <a:avLst/>
          </a:prstGeom>
          <a:noFill/>
        </p:spPr>
        <p:txBody>
          <a:bodyPr wrap="none" rtlCol="0">
            <a:spAutoFit/>
          </a:bodyPr>
          <a:lstStyle/>
          <a:p>
            <a:pPr defTabSz="914400"/>
            <a:r>
              <a:rPr lang="en-US" altLang="zh-CN" sz="2400" dirty="0" smtClean="0">
                <a:solidFill>
                  <a:srgbClr val="5C4414"/>
                </a:solidFill>
                <a:effectLst>
                  <a:innerShdw blurRad="63500" dist="50800" dir="13500000">
                    <a:prstClr val="black">
                      <a:alpha val="50000"/>
                    </a:prstClr>
                  </a:innerShdw>
                </a:effectLst>
                <a:ea typeface="宋体"/>
              </a:rPr>
              <a:t>03</a:t>
            </a:r>
            <a:endParaRPr lang="zh-CN" altLang="en-US" sz="2400" dirty="0">
              <a:solidFill>
                <a:srgbClr val="5C4414"/>
              </a:solidFill>
              <a:effectLst>
                <a:innerShdw blurRad="63500" dist="50800" dir="13500000">
                  <a:prstClr val="black">
                    <a:alpha val="50000"/>
                  </a:prstClr>
                </a:innerShdw>
              </a:effectLst>
              <a:ea typeface="宋体"/>
            </a:endParaRPr>
          </a:p>
        </p:txBody>
      </p:sp>
      <p:sp>
        <p:nvSpPr>
          <p:cNvPr id="17" name="TextBox 9"/>
          <p:cNvSpPr txBox="1"/>
          <p:nvPr/>
        </p:nvSpPr>
        <p:spPr>
          <a:xfrm>
            <a:off x="3743072" y="3476026"/>
            <a:ext cx="503664" cy="461665"/>
          </a:xfrm>
          <a:prstGeom prst="rect">
            <a:avLst/>
          </a:prstGeom>
          <a:noFill/>
        </p:spPr>
        <p:txBody>
          <a:bodyPr wrap="none" rtlCol="0">
            <a:spAutoFit/>
          </a:bodyPr>
          <a:lstStyle/>
          <a:p>
            <a:pPr defTabSz="914400"/>
            <a:r>
              <a:rPr lang="en-US" altLang="zh-CN" sz="2400" dirty="0" smtClean="0">
                <a:solidFill>
                  <a:srgbClr val="5C4414"/>
                </a:solidFill>
                <a:effectLst>
                  <a:innerShdw blurRad="63500" dist="50800" dir="13500000">
                    <a:prstClr val="black">
                      <a:alpha val="50000"/>
                    </a:prstClr>
                  </a:innerShdw>
                </a:effectLst>
                <a:ea typeface="宋体"/>
              </a:rPr>
              <a:t>04</a:t>
            </a:r>
            <a:endParaRPr lang="zh-CN" altLang="en-US" sz="2400" dirty="0">
              <a:solidFill>
                <a:srgbClr val="5C4414"/>
              </a:solidFill>
              <a:effectLst>
                <a:innerShdw blurRad="63500" dist="50800" dir="13500000">
                  <a:prstClr val="black">
                    <a:alpha val="50000"/>
                  </a:prstClr>
                </a:innerShdw>
              </a:effectLst>
              <a:ea typeface="宋体"/>
            </a:endParaRPr>
          </a:p>
        </p:txBody>
      </p:sp>
      <p:sp>
        <p:nvSpPr>
          <p:cNvPr id="18" name="矩形 17"/>
          <p:cNvSpPr/>
          <p:nvPr/>
        </p:nvSpPr>
        <p:spPr>
          <a:xfrm>
            <a:off x="5942954" y="1669076"/>
            <a:ext cx="800219" cy="338554"/>
          </a:xfrm>
          <a:prstGeom prst="rect">
            <a:avLst/>
          </a:prstGeom>
        </p:spPr>
        <p:txBody>
          <a:bodyPr wrap="none">
            <a:spAutoFit/>
          </a:bodyPr>
          <a:lstStyle/>
          <a:p>
            <a:pPr algn="ctr" defTabSz="914400"/>
            <a:r>
              <a:rPr lang="zh-CN" altLang="en-US" sz="1600" b="1" dirty="0" smtClean="0">
                <a:solidFill>
                  <a:srgbClr val="D0AB52"/>
                </a:solidFill>
                <a:latin typeface="Verdana"/>
              </a:rPr>
              <a:t>融资难</a:t>
            </a:r>
            <a:endParaRPr lang="zh-CN" altLang="en-US" sz="1600" b="1" dirty="0">
              <a:solidFill>
                <a:srgbClr val="D0AB52"/>
              </a:solidFill>
              <a:latin typeface="Verdana"/>
            </a:endParaRPr>
          </a:p>
        </p:txBody>
      </p:sp>
      <p:cxnSp>
        <p:nvCxnSpPr>
          <p:cNvPr id="19" name="直接连接符 18"/>
          <p:cNvCxnSpPr/>
          <p:nvPr/>
        </p:nvCxnSpPr>
        <p:spPr>
          <a:xfrm>
            <a:off x="5884596" y="2016023"/>
            <a:ext cx="1512168" cy="0"/>
          </a:xfrm>
          <a:prstGeom prst="line">
            <a:avLst/>
          </a:prstGeom>
          <a:noFill/>
          <a:ln w="25400" cap="flat" cmpd="sng" algn="ctr">
            <a:solidFill>
              <a:srgbClr val="D0AB52"/>
            </a:solidFill>
            <a:prstDash val="solid"/>
          </a:ln>
          <a:effectLst/>
        </p:spPr>
      </p:cxnSp>
      <p:sp>
        <p:nvSpPr>
          <p:cNvPr id="21" name="矩形 20"/>
          <p:cNvSpPr/>
          <p:nvPr/>
        </p:nvSpPr>
        <p:spPr>
          <a:xfrm>
            <a:off x="2055368" y="1767784"/>
            <a:ext cx="800220" cy="338554"/>
          </a:xfrm>
          <a:prstGeom prst="rect">
            <a:avLst/>
          </a:prstGeom>
        </p:spPr>
        <p:txBody>
          <a:bodyPr wrap="none">
            <a:spAutoFit/>
          </a:bodyPr>
          <a:lstStyle/>
          <a:p>
            <a:pPr algn="ctr" defTabSz="914400"/>
            <a:r>
              <a:rPr lang="zh-CN" altLang="en-US" sz="1600" b="1" dirty="0" smtClean="0">
                <a:solidFill>
                  <a:srgbClr val="D0AB52"/>
                </a:solidFill>
                <a:latin typeface="Verdana"/>
              </a:rPr>
              <a:t>融资贵</a:t>
            </a:r>
            <a:endParaRPr lang="zh-CN" altLang="en-US" sz="1600" b="1" dirty="0">
              <a:solidFill>
                <a:srgbClr val="D0AB52"/>
              </a:solidFill>
              <a:latin typeface="Verdana"/>
            </a:endParaRPr>
          </a:p>
        </p:txBody>
      </p:sp>
      <p:cxnSp>
        <p:nvCxnSpPr>
          <p:cNvPr id="22" name="直接连接符 21"/>
          <p:cNvCxnSpPr/>
          <p:nvPr/>
        </p:nvCxnSpPr>
        <p:spPr>
          <a:xfrm>
            <a:off x="2022410" y="2114731"/>
            <a:ext cx="1512168" cy="0"/>
          </a:xfrm>
          <a:prstGeom prst="line">
            <a:avLst/>
          </a:prstGeom>
          <a:noFill/>
          <a:ln w="25400" cap="flat" cmpd="sng" algn="ctr">
            <a:solidFill>
              <a:srgbClr val="D0AB52"/>
            </a:solidFill>
            <a:prstDash val="solid"/>
          </a:ln>
          <a:effectLst/>
        </p:spPr>
      </p:cxnSp>
      <p:sp>
        <p:nvSpPr>
          <p:cNvPr id="24" name="矩形 23"/>
          <p:cNvSpPr/>
          <p:nvPr/>
        </p:nvSpPr>
        <p:spPr>
          <a:xfrm>
            <a:off x="5861640" y="2998741"/>
            <a:ext cx="1415773" cy="338554"/>
          </a:xfrm>
          <a:prstGeom prst="rect">
            <a:avLst/>
          </a:prstGeom>
        </p:spPr>
        <p:txBody>
          <a:bodyPr wrap="none">
            <a:spAutoFit/>
          </a:bodyPr>
          <a:lstStyle/>
          <a:p>
            <a:pPr algn="ctr" defTabSz="914400"/>
            <a:r>
              <a:rPr lang="zh-CN" altLang="en-US" sz="1600" b="1" dirty="0" smtClean="0">
                <a:solidFill>
                  <a:srgbClr val="D0AB52"/>
                </a:solidFill>
                <a:latin typeface="Verdana"/>
              </a:rPr>
              <a:t>战略规划缺失</a:t>
            </a:r>
            <a:endParaRPr lang="zh-CN" altLang="en-US" sz="1600" b="1" dirty="0">
              <a:solidFill>
                <a:srgbClr val="D0AB52"/>
              </a:solidFill>
              <a:latin typeface="Verdana"/>
            </a:endParaRPr>
          </a:p>
        </p:txBody>
      </p:sp>
      <p:cxnSp>
        <p:nvCxnSpPr>
          <p:cNvPr id="25" name="直接连接符 24"/>
          <p:cNvCxnSpPr/>
          <p:nvPr/>
        </p:nvCxnSpPr>
        <p:spPr>
          <a:xfrm>
            <a:off x="5828682" y="3345688"/>
            <a:ext cx="1512168" cy="0"/>
          </a:xfrm>
          <a:prstGeom prst="line">
            <a:avLst/>
          </a:prstGeom>
          <a:noFill/>
          <a:ln w="25400" cap="flat" cmpd="sng" algn="ctr">
            <a:solidFill>
              <a:srgbClr val="D0AB52"/>
            </a:solidFill>
            <a:prstDash val="solid"/>
          </a:ln>
          <a:effectLst/>
        </p:spPr>
      </p:cxnSp>
      <p:sp>
        <p:nvSpPr>
          <p:cNvPr id="27" name="矩形 26"/>
          <p:cNvSpPr/>
          <p:nvPr/>
        </p:nvSpPr>
        <p:spPr>
          <a:xfrm>
            <a:off x="1913611" y="3421999"/>
            <a:ext cx="1620958" cy="338554"/>
          </a:xfrm>
          <a:prstGeom prst="rect">
            <a:avLst/>
          </a:prstGeom>
        </p:spPr>
        <p:txBody>
          <a:bodyPr wrap="none">
            <a:spAutoFit/>
          </a:bodyPr>
          <a:lstStyle/>
          <a:p>
            <a:pPr algn="ctr" defTabSz="914400"/>
            <a:r>
              <a:rPr lang="zh-CN" altLang="en-US" sz="1600" b="1" dirty="0" smtClean="0">
                <a:solidFill>
                  <a:srgbClr val="D0AB52"/>
                </a:solidFill>
                <a:latin typeface="Verdana"/>
              </a:rPr>
              <a:t>财税系统不完善</a:t>
            </a:r>
            <a:endParaRPr lang="zh-CN" altLang="en-US" sz="1600" b="1" dirty="0">
              <a:solidFill>
                <a:srgbClr val="D0AB52"/>
              </a:solidFill>
              <a:latin typeface="Verdana"/>
            </a:endParaRPr>
          </a:p>
        </p:txBody>
      </p:sp>
      <p:cxnSp>
        <p:nvCxnSpPr>
          <p:cNvPr id="28" name="直接连接符 27"/>
          <p:cNvCxnSpPr/>
          <p:nvPr/>
        </p:nvCxnSpPr>
        <p:spPr>
          <a:xfrm>
            <a:off x="1880653" y="3768946"/>
            <a:ext cx="1512168" cy="0"/>
          </a:xfrm>
          <a:prstGeom prst="line">
            <a:avLst/>
          </a:prstGeom>
          <a:noFill/>
          <a:ln w="25400" cap="flat" cmpd="sng" algn="ctr">
            <a:solidFill>
              <a:srgbClr val="D0AB52"/>
            </a:solidFill>
            <a:prstDash val="solid"/>
          </a:ln>
          <a:effectLst/>
        </p:spPr>
      </p:cxnSp>
      <p:sp>
        <p:nvSpPr>
          <p:cNvPr id="30" name="文本框 29"/>
          <p:cNvSpPr txBox="1"/>
          <p:nvPr/>
        </p:nvSpPr>
        <p:spPr>
          <a:xfrm>
            <a:off x="435981" y="135167"/>
            <a:ext cx="253180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中小企业的困境</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31" name="直接连接符 30"/>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flipH="1">
            <a:off x="2838274" y="2677855"/>
            <a:ext cx="3664136" cy="11862"/>
          </a:xfrm>
          <a:prstGeom prst="line">
            <a:avLst/>
          </a:prstGeom>
          <a:ln w="193675">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338190"/>
      </p:ext>
    </p:extLst>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8"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000"/>
                            </p:stCondLst>
                            <p:childTnLst>
                              <p:par>
                                <p:cTn id="20" presetID="45"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250"/>
                                        <p:tgtEl>
                                          <p:spTgt spid="10"/>
                                        </p:tgtEl>
                                      </p:cBhvr>
                                    </p:animEffect>
                                    <p:anim calcmode="lin" valueType="num">
                                      <p:cBhvr>
                                        <p:cTn id="23" dur="1250" fill="hold"/>
                                        <p:tgtEl>
                                          <p:spTgt spid="10"/>
                                        </p:tgtEl>
                                        <p:attrNameLst>
                                          <p:attrName>ppt_w</p:attrName>
                                        </p:attrNameLst>
                                      </p:cBhvr>
                                      <p:tavLst>
                                        <p:tav tm="0" fmla="#ppt_w*sin(2.5*pi*$)">
                                          <p:val>
                                            <p:fltVal val="0"/>
                                          </p:val>
                                        </p:tav>
                                        <p:tav tm="100000">
                                          <p:val>
                                            <p:fltVal val="1"/>
                                          </p:val>
                                        </p:tav>
                                      </p:tavLst>
                                    </p:anim>
                                    <p:anim calcmode="lin" valueType="num">
                                      <p:cBhvr>
                                        <p:cTn id="24" dur="1250" fill="hold"/>
                                        <p:tgtEl>
                                          <p:spTgt spid="10"/>
                                        </p:tgtEl>
                                        <p:attrNameLst>
                                          <p:attrName>ppt_h</p:attrName>
                                        </p:attrNameLst>
                                      </p:cBhvr>
                                      <p:tavLst>
                                        <p:tav tm="0">
                                          <p:val>
                                            <p:strVal val="#ppt_h"/>
                                          </p:val>
                                        </p:tav>
                                        <p:tav tm="100000">
                                          <p:val>
                                            <p:strVal val="#ppt_h"/>
                                          </p:val>
                                        </p:tav>
                                      </p:tavLst>
                                    </p:anim>
                                  </p:childTnLst>
                                </p:cTn>
                              </p:par>
                            </p:childTnLst>
                          </p:cTn>
                        </p:par>
                        <p:par>
                          <p:cTn id="25" fill="hold">
                            <p:stCondLst>
                              <p:cond delay="22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2750"/>
                            </p:stCondLst>
                            <p:childTnLst>
                              <p:par>
                                <p:cTn id="32" presetID="16" presetClass="entr" presetSubtype="2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par>
                          <p:cTn id="35" fill="hold">
                            <p:stCondLst>
                              <p:cond delay="3250"/>
                            </p:stCondLst>
                            <p:childTnLst>
                              <p:par>
                                <p:cTn id="36" presetID="22" presetClass="entr" presetSubtype="4"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4000"/>
                            </p:stCondLst>
                            <p:childTnLst>
                              <p:par>
                                <p:cTn id="45" presetID="16" presetClass="entr" presetSubtype="21"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childTnLst>
                          </p:cTn>
                        </p:par>
                        <p:par>
                          <p:cTn id="48" fill="hold">
                            <p:stCondLst>
                              <p:cond delay="4500"/>
                            </p:stCondLst>
                            <p:childTnLst>
                              <p:par>
                                <p:cTn id="49" presetID="2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par>
                                <p:cTn id="52" presetID="53" presetClass="entr" presetSubtype="16"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par>
                          <p:cTn id="57" fill="hold">
                            <p:stCondLst>
                              <p:cond delay="5250"/>
                            </p:stCondLst>
                            <p:childTnLst>
                              <p:par>
                                <p:cTn id="58" presetID="16" presetClass="entr" presetSubtype="21"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arn(inVertical)">
                                      <p:cBhvr>
                                        <p:cTn id="60" dur="500"/>
                                        <p:tgtEl>
                                          <p:spTgt spid="25"/>
                                        </p:tgtEl>
                                      </p:cBhvr>
                                    </p:animEffect>
                                  </p:childTnLst>
                                </p:cTn>
                              </p:par>
                            </p:childTnLst>
                          </p:cTn>
                        </p:par>
                        <p:par>
                          <p:cTn id="61" fill="hold">
                            <p:stCondLst>
                              <p:cond delay="5750"/>
                            </p:stCondLst>
                            <p:childTnLst>
                              <p:par>
                                <p:cTn id="62" presetID="22" presetClass="entr" presetSubtype="4"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par>
                          <p:cTn id="70" fill="hold">
                            <p:stCondLst>
                              <p:cond delay="6500"/>
                            </p:stCondLst>
                            <p:childTnLst>
                              <p:par>
                                <p:cTn id="71" presetID="16" presetClass="entr" presetSubtype="21"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arn(inVertical)">
                                      <p:cBhvr>
                                        <p:cTn id="73" dur="500"/>
                                        <p:tgtEl>
                                          <p:spTgt spid="28"/>
                                        </p:tgtEl>
                                      </p:cBhvr>
                                    </p:animEffect>
                                  </p:childTnLst>
                                </p:cTn>
                              </p:par>
                            </p:childTnLst>
                          </p:cTn>
                        </p:par>
                        <p:par>
                          <p:cTn id="74" fill="hold">
                            <p:stCondLst>
                              <p:cond delay="7000"/>
                            </p:stCondLst>
                            <p:childTnLst>
                              <p:par>
                                <p:cTn id="75" presetID="22" presetClass="entr" presetSubtype="4"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00"/>
                                        <p:tgtEl>
                                          <p:spTgt spid="27"/>
                                        </p:tgtEl>
                                      </p:cBhvr>
                                    </p:animEffect>
                                  </p:childTnLst>
                                </p:cTn>
                              </p:par>
                              <p:par>
                                <p:cTn id="78" presetID="22" presetClass="entr" presetSubtype="8"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left)">
                                      <p:cBhvr>
                                        <p:cTn id="8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1" grpId="0"/>
      <p:bldP spid="24" grpId="0"/>
      <p:bldP spid="2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366906" y="2610737"/>
            <a:ext cx="4288353"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多层次资本市场的机会</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24" name="直接连接符 23"/>
          <p:cNvCxnSpPr/>
          <p:nvPr/>
        </p:nvCxnSpPr>
        <p:spPr>
          <a:xfrm>
            <a:off x="6231496" y="2528261"/>
            <a:ext cx="1628793"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142974" y="3277988"/>
            <a:ext cx="2352934"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144536" y="2528261"/>
            <a:ext cx="1675876" cy="19034"/>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15716" y="3277988"/>
            <a:ext cx="2363706"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3037668" y="1363358"/>
            <a:ext cx="2976575" cy="3079532"/>
          </a:xfrm>
          <a:custGeom>
            <a:avLst/>
            <a:gdLst>
              <a:gd name="connsiteX0" fmla="*/ 4372 w 2976575"/>
              <a:gd name="connsiteY0" fmla="*/ 1945628 h 3079532"/>
              <a:gd name="connsiteX1" fmla="*/ 104456 w 2976575"/>
              <a:gd name="connsiteY1" fmla="*/ 1945628 h 3079532"/>
              <a:gd name="connsiteX2" fmla="*/ 110411 w 2976575"/>
              <a:gd name="connsiteY2" fmla="*/ 1968791 h 3079532"/>
              <a:gd name="connsiteX3" fmla="*/ 1488286 w 2976575"/>
              <a:gd name="connsiteY3" fmla="*/ 2982503 h 3079532"/>
              <a:gd name="connsiteX4" fmla="*/ 2866162 w 2976575"/>
              <a:gd name="connsiteY4" fmla="*/ 1968791 h 3079532"/>
              <a:gd name="connsiteX5" fmla="*/ 2872118 w 2976575"/>
              <a:gd name="connsiteY5" fmla="*/ 1945628 h 3079532"/>
              <a:gd name="connsiteX6" fmla="*/ 2972204 w 2976575"/>
              <a:gd name="connsiteY6" fmla="*/ 1945628 h 3079532"/>
              <a:gd name="connsiteX7" fmla="*/ 2958828 w 2976575"/>
              <a:gd name="connsiteY7" fmla="*/ 1997645 h 3079532"/>
              <a:gd name="connsiteX8" fmla="*/ 1488287 w 2976575"/>
              <a:gd name="connsiteY8" fmla="*/ 3079532 h 3079532"/>
              <a:gd name="connsiteX9" fmla="*/ 17746 w 2976575"/>
              <a:gd name="connsiteY9" fmla="*/ 1997645 h 3079532"/>
              <a:gd name="connsiteX10" fmla="*/ 1488287 w 2976575"/>
              <a:gd name="connsiteY10" fmla="*/ 0 h 3079532"/>
              <a:gd name="connsiteX11" fmla="*/ 2958828 w 2976575"/>
              <a:gd name="connsiteY11" fmla="*/ 1081887 h 3079532"/>
              <a:gd name="connsiteX12" fmla="*/ 2976575 w 2976575"/>
              <a:gd name="connsiteY12" fmla="*/ 1150905 h 3079532"/>
              <a:gd name="connsiteX13" fmla="*/ 2876489 w 2976575"/>
              <a:gd name="connsiteY13" fmla="*/ 1150905 h 3079532"/>
              <a:gd name="connsiteX14" fmla="*/ 2866162 w 2976575"/>
              <a:gd name="connsiteY14" fmla="*/ 1110739 h 3079532"/>
              <a:gd name="connsiteX15" fmla="*/ 1488286 w 2976575"/>
              <a:gd name="connsiteY15" fmla="*/ 97027 h 3079532"/>
              <a:gd name="connsiteX16" fmla="*/ 110411 w 2976575"/>
              <a:gd name="connsiteY16" fmla="*/ 1110739 h 3079532"/>
              <a:gd name="connsiteX17" fmla="*/ 100083 w 2976575"/>
              <a:gd name="connsiteY17" fmla="*/ 1150905 h 3079532"/>
              <a:gd name="connsiteX18" fmla="*/ 0 w 2976575"/>
              <a:gd name="connsiteY18" fmla="*/ 1150905 h 3079532"/>
              <a:gd name="connsiteX19" fmla="*/ 17746 w 2976575"/>
              <a:gd name="connsiteY19" fmla="*/ 1081887 h 3079532"/>
              <a:gd name="connsiteX20" fmla="*/ 1488287 w 2976575"/>
              <a:gd name="connsiteY20" fmla="*/ 0 h 30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6575" h="3079532">
                <a:moveTo>
                  <a:pt x="4372" y="1945628"/>
                </a:moveTo>
                <a:lnTo>
                  <a:pt x="104456" y="1945628"/>
                </a:lnTo>
                <a:lnTo>
                  <a:pt x="110411" y="1968791"/>
                </a:lnTo>
                <a:cubicBezTo>
                  <a:pt x="293078" y="2556084"/>
                  <a:pt x="840885" y="2982503"/>
                  <a:pt x="1488286" y="2982503"/>
                </a:cubicBezTo>
                <a:cubicBezTo>
                  <a:pt x="2135688" y="2982503"/>
                  <a:pt x="2683494" y="2556084"/>
                  <a:pt x="2866162" y="1968791"/>
                </a:cubicBezTo>
                <a:lnTo>
                  <a:pt x="2872118" y="1945628"/>
                </a:lnTo>
                <a:lnTo>
                  <a:pt x="2972204" y="1945628"/>
                </a:lnTo>
                <a:lnTo>
                  <a:pt x="2958828" y="1997645"/>
                </a:lnTo>
                <a:cubicBezTo>
                  <a:pt x="2763876" y="2624436"/>
                  <a:pt x="2179228" y="3079532"/>
                  <a:pt x="1488287" y="3079532"/>
                </a:cubicBezTo>
                <a:cubicBezTo>
                  <a:pt x="797346" y="3079532"/>
                  <a:pt x="212698" y="2624436"/>
                  <a:pt x="17746" y="1997645"/>
                </a:cubicBezTo>
                <a:close/>
                <a:moveTo>
                  <a:pt x="1488287" y="0"/>
                </a:moveTo>
                <a:cubicBezTo>
                  <a:pt x="2179228" y="0"/>
                  <a:pt x="2763876" y="455097"/>
                  <a:pt x="2958828" y="1081887"/>
                </a:cubicBezTo>
                <a:lnTo>
                  <a:pt x="2976575" y="1150905"/>
                </a:lnTo>
                <a:lnTo>
                  <a:pt x="2876489" y="1150905"/>
                </a:lnTo>
                <a:lnTo>
                  <a:pt x="2866162" y="1110739"/>
                </a:lnTo>
                <a:cubicBezTo>
                  <a:pt x="2683494" y="523446"/>
                  <a:pt x="2135688" y="97027"/>
                  <a:pt x="1488286" y="97027"/>
                </a:cubicBezTo>
                <a:cubicBezTo>
                  <a:pt x="840885" y="97027"/>
                  <a:pt x="293078" y="523446"/>
                  <a:pt x="110411" y="1110739"/>
                </a:cubicBezTo>
                <a:lnTo>
                  <a:pt x="100083" y="1150905"/>
                </a:lnTo>
                <a:lnTo>
                  <a:pt x="0" y="1150905"/>
                </a:lnTo>
                <a:lnTo>
                  <a:pt x="17746" y="1081887"/>
                </a:lnTo>
                <a:cubicBezTo>
                  <a:pt x="212698" y="455097"/>
                  <a:pt x="797346" y="0"/>
                  <a:pt x="1488287" y="0"/>
                </a:cubicBezTo>
                <a:close/>
              </a:path>
            </a:pathLst>
          </a:custGeom>
          <a:gradFill flip="none" rotWithShape="1">
            <a:gsLst>
              <a:gs pos="100000">
                <a:srgbClr val="FBE4AE">
                  <a:alpha val="80000"/>
                </a:srgbClr>
              </a:gs>
              <a:gs pos="0">
                <a:srgbClr val="D0AB52"/>
              </a:gs>
              <a:gs pos="56000">
                <a:srgbClr val="6E511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a:srcRect b="57505"/>
          <a:stretch/>
        </p:blipFill>
        <p:spPr>
          <a:xfrm>
            <a:off x="3661356" y="976253"/>
            <a:ext cx="1810669" cy="1603662"/>
          </a:xfrm>
          <a:prstGeom prst="rect">
            <a:avLst/>
          </a:prstGeom>
        </p:spPr>
      </p:pic>
      <p:pic>
        <p:nvPicPr>
          <p:cNvPr id="36" name="图片 35"/>
          <p:cNvPicPr>
            <a:picLocks noChangeAspect="1"/>
          </p:cNvPicPr>
          <p:nvPr/>
        </p:nvPicPr>
        <p:blipFill rotWithShape="1">
          <a:blip r:embed="rId2"/>
          <a:srcRect t="59647"/>
          <a:stretch/>
        </p:blipFill>
        <p:spPr>
          <a:xfrm>
            <a:off x="3620620" y="3330954"/>
            <a:ext cx="1810669" cy="1522817"/>
          </a:xfrm>
          <a:prstGeom prst="rect">
            <a:avLst/>
          </a:prstGeom>
        </p:spPr>
      </p:pic>
    </p:spTree>
    <p:extLst>
      <p:ext uri="{BB962C8B-B14F-4D97-AF65-F5344CB8AC3E}">
        <p14:creationId xmlns:p14="http://schemas.microsoft.com/office/powerpoint/2010/main" val="384163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style.rotation</p:attrName>
                                        </p:attrNameLst>
                                      </p:cBhvr>
                                      <p:tavLst>
                                        <p:tav tm="0">
                                          <p:val>
                                            <p:fltVal val="360"/>
                                          </p:val>
                                        </p:tav>
                                        <p:tav tm="100000">
                                          <p:val>
                                            <p:fltVal val="0"/>
                                          </p:val>
                                        </p:tav>
                                      </p:tavLst>
                                    </p:anim>
                                    <p:animEffect transition="in" filter="fade">
                                      <p:cBhvr>
                                        <p:cTn id="10" dur="500"/>
                                        <p:tgtEl>
                                          <p:spTgt spid="3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par>
                                <p:cTn id="32" presetID="22" presetClass="entr" presetSubtype="2"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9412" y="385010"/>
            <a:ext cx="6970294" cy="369332"/>
          </a:xfrm>
          <a:prstGeom prst="rect">
            <a:avLst/>
          </a:prstGeom>
          <a:noFill/>
        </p:spPr>
        <p:txBody>
          <a:bodyPr wrap="square" rtlCol="0">
            <a:spAutoFit/>
          </a:bodyPr>
          <a:lstStyle/>
          <a:p>
            <a:pPr algn="ctr"/>
            <a:r>
              <a:rPr lang="zh-CN" altLang="en-US" sz="1800" dirty="0" smtClean="0">
                <a:solidFill>
                  <a:srgbClr val="D0AB52"/>
                </a:solidFill>
              </a:rPr>
              <a:t>全国共有</a:t>
            </a:r>
            <a:r>
              <a:rPr lang="en-US" altLang="zh-CN" sz="1800" dirty="0" smtClean="0">
                <a:solidFill>
                  <a:srgbClr val="D0AB52"/>
                </a:solidFill>
              </a:rPr>
              <a:t>200</a:t>
            </a:r>
            <a:r>
              <a:rPr lang="zh-CN" altLang="en-US" sz="1800" dirty="0" smtClean="0">
                <a:solidFill>
                  <a:srgbClr val="D0AB52"/>
                </a:solidFill>
              </a:rPr>
              <a:t>万家小型企业</a:t>
            </a:r>
            <a:r>
              <a:rPr lang="en-US" altLang="zh-CN" sz="1800" dirty="0" smtClean="0">
                <a:solidFill>
                  <a:srgbClr val="D0AB52"/>
                </a:solidFill>
              </a:rPr>
              <a:t>,120</a:t>
            </a:r>
            <a:r>
              <a:rPr lang="zh-CN" altLang="en-US" sz="1800" dirty="0" smtClean="0">
                <a:solidFill>
                  <a:srgbClr val="D0AB52"/>
                </a:solidFill>
              </a:rPr>
              <a:t>万中型企业</a:t>
            </a:r>
            <a:r>
              <a:rPr lang="en-US" altLang="zh-CN" sz="1800" dirty="0" smtClean="0">
                <a:solidFill>
                  <a:srgbClr val="D0AB52"/>
                </a:solidFill>
              </a:rPr>
              <a:t>,50</a:t>
            </a:r>
            <a:r>
              <a:rPr lang="zh-CN" altLang="en-US" sz="1800" dirty="0" smtClean="0">
                <a:solidFill>
                  <a:srgbClr val="D0AB52"/>
                </a:solidFill>
              </a:rPr>
              <a:t>万家大型企业</a:t>
            </a:r>
            <a:r>
              <a:rPr lang="en-US" altLang="zh-CN" sz="1800" dirty="0" smtClean="0">
                <a:solidFill>
                  <a:srgbClr val="D0AB52"/>
                </a:solidFill>
              </a:rPr>
              <a:t>.</a:t>
            </a:r>
            <a:endParaRPr lang="zh-CN" altLang="en-US" sz="1800" dirty="0">
              <a:solidFill>
                <a:srgbClr val="D0AB52"/>
              </a:solidFill>
            </a:endParaRPr>
          </a:p>
        </p:txBody>
      </p:sp>
      <p:graphicFrame>
        <p:nvGraphicFramePr>
          <p:cNvPr id="4" name="图表 3"/>
          <p:cNvGraphicFramePr/>
          <p:nvPr>
            <p:extLst>
              <p:ext uri="{D42A27DB-BD31-4B8C-83A1-F6EECF244321}">
                <p14:modId xmlns:p14="http://schemas.microsoft.com/office/powerpoint/2010/main" val="2281847840"/>
              </p:ext>
            </p:extLst>
          </p:nvPr>
        </p:nvGraphicFramePr>
        <p:xfrm>
          <a:off x="2213888" y="1610676"/>
          <a:ext cx="4964517" cy="2859211"/>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组合 4"/>
          <p:cNvGrpSpPr/>
          <p:nvPr/>
        </p:nvGrpSpPr>
        <p:grpSpPr>
          <a:xfrm>
            <a:off x="493412" y="1117441"/>
            <a:ext cx="1689623" cy="1689623"/>
            <a:chOff x="493412" y="2280486"/>
            <a:chExt cx="1689623" cy="1689623"/>
          </a:xfrm>
        </p:grpSpPr>
        <p:sp>
          <p:nvSpPr>
            <p:cNvPr id="6" name="椭圆 5"/>
            <p:cNvSpPr/>
            <p:nvPr/>
          </p:nvSpPr>
          <p:spPr>
            <a:xfrm>
              <a:off x="493412" y="2280486"/>
              <a:ext cx="1689623" cy="1689623"/>
            </a:xfrm>
            <a:prstGeom prst="ellipse">
              <a:avLst/>
            </a:prstGeom>
            <a:solidFill>
              <a:srgbClr val="D0AB5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692535" y="2576150"/>
              <a:ext cx="1349587" cy="1126462"/>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承担了大批就业责任的企业没有和资本市场对接的机会</a:t>
              </a:r>
            </a:p>
          </p:txBody>
        </p:sp>
      </p:grpSp>
      <p:sp>
        <p:nvSpPr>
          <p:cNvPr id="8" name="任意多边形 7"/>
          <p:cNvSpPr/>
          <p:nvPr/>
        </p:nvSpPr>
        <p:spPr>
          <a:xfrm rot="2604904" flipH="1">
            <a:off x="2012586" y="1583197"/>
            <a:ext cx="915761" cy="524309"/>
          </a:xfrm>
          <a:custGeom>
            <a:avLst/>
            <a:gdLst>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11" fmla="*/ 1037968 w 1495168"/>
              <a:gd name="connsiteY11" fmla="*/ 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11" fmla="*/ 1037968 w 1495168"/>
              <a:gd name="connsiteY11" fmla="*/ 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228600 h 914400"/>
              <a:gd name="connsiteX9" fmla="*/ 1037968 w 1495168"/>
              <a:gd name="connsiteY9" fmla="*/ 228600 h 914400"/>
              <a:gd name="connsiteX10" fmla="*/ 1037968 w 1495168"/>
              <a:gd name="connsiteY10" fmla="*/ 0 h 914400"/>
              <a:gd name="connsiteX0" fmla="*/ 1054397 w 1511597"/>
              <a:gd name="connsiteY0" fmla="*/ 0 h 914400"/>
              <a:gd name="connsiteX1" fmla="*/ 1511597 w 1511597"/>
              <a:gd name="connsiteY1" fmla="*/ 457200 h 914400"/>
              <a:gd name="connsiteX2" fmla="*/ 1054397 w 1511597"/>
              <a:gd name="connsiteY2" fmla="*/ 914400 h 914400"/>
              <a:gd name="connsiteX3" fmla="*/ 1054397 w 1511597"/>
              <a:gd name="connsiteY3" fmla="*/ 685800 h 914400"/>
              <a:gd name="connsiteX4" fmla="*/ 1046898 w 1511597"/>
              <a:gd name="connsiteY4" fmla="*/ 685800 h 914400"/>
              <a:gd name="connsiteX5" fmla="*/ 1042008 w 1511597"/>
              <a:gd name="connsiteY5" fmla="*/ 627832 h 914400"/>
              <a:gd name="connsiteX6" fmla="*/ 461135 w 1511597"/>
              <a:gd name="connsiteY6" fmla="*/ 284624 h 914400"/>
              <a:gd name="connsiteX7" fmla="*/ 16429 w 1511597"/>
              <a:gd name="connsiteY7" fmla="*/ 228600 h 914400"/>
              <a:gd name="connsiteX8" fmla="*/ 1054397 w 1511597"/>
              <a:gd name="connsiteY8" fmla="*/ 228600 h 914400"/>
              <a:gd name="connsiteX9" fmla="*/ 1054397 w 1511597"/>
              <a:gd name="connsiteY9" fmla="*/ 0 h 914400"/>
              <a:gd name="connsiteX0" fmla="*/ 1054397 w 1479057"/>
              <a:gd name="connsiteY0" fmla="*/ 0 h 914400"/>
              <a:gd name="connsiteX1" fmla="*/ 1479057 w 1479057"/>
              <a:gd name="connsiteY1" fmla="*/ 593555 h 914400"/>
              <a:gd name="connsiteX2" fmla="*/ 1054397 w 1479057"/>
              <a:gd name="connsiteY2" fmla="*/ 914400 h 914400"/>
              <a:gd name="connsiteX3" fmla="*/ 1054397 w 1479057"/>
              <a:gd name="connsiteY3" fmla="*/ 685800 h 914400"/>
              <a:gd name="connsiteX4" fmla="*/ 1046898 w 1479057"/>
              <a:gd name="connsiteY4" fmla="*/ 685800 h 914400"/>
              <a:gd name="connsiteX5" fmla="*/ 1042008 w 1479057"/>
              <a:gd name="connsiteY5" fmla="*/ 627832 h 914400"/>
              <a:gd name="connsiteX6" fmla="*/ 461135 w 1479057"/>
              <a:gd name="connsiteY6" fmla="*/ 284624 h 914400"/>
              <a:gd name="connsiteX7" fmla="*/ 16429 w 1479057"/>
              <a:gd name="connsiteY7" fmla="*/ 228600 h 914400"/>
              <a:gd name="connsiteX8" fmla="*/ 1054397 w 1479057"/>
              <a:gd name="connsiteY8" fmla="*/ 228600 h 914400"/>
              <a:gd name="connsiteX9" fmla="*/ 1054397 w 1479057"/>
              <a:gd name="connsiteY9" fmla="*/ 0 h 914400"/>
              <a:gd name="connsiteX0" fmla="*/ 1054397 w 1479057"/>
              <a:gd name="connsiteY0" fmla="*/ 0 h 982010"/>
              <a:gd name="connsiteX1" fmla="*/ 1479057 w 1479057"/>
              <a:gd name="connsiteY1" fmla="*/ 593555 h 982010"/>
              <a:gd name="connsiteX2" fmla="*/ 1013655 w 1479057"/>
              <a:gd name="connsiteY2" fmla="*/ 982010 h 982010"/>
              <a:gd name="connsiteX3" fmla="*/ 1054397 w 1479057"/>
              <a:gd name="connsiteY3" fmla="*/ 685800 h 982010"/>
              <a:gd name="connsiteX4" fmla="*/ 1046898 w 1479057"/>
              <a:gd name="connsiteY4" fmla="*/ 685800 h 982010"/>
              <a:gd name="connsiteX5" fmla="*/ 1042008 w 1479057"/>
              <a:gd name="connsiteY5" fmla="*/ 627832 h 982010"/>
              <a:gd name="connsiteX6" fmla="*/ 461135 w 1479057"/>
              <a:gd name="connsiteY6" fmla="*/ 284624 h 982010"/>
              <a:gd name="connsiteX7" fmla="*/ 16429 w 1479057"/>
              <a:gd name="connsiteY7" fmla="*/ 228600 h 982010"/>
              <a:gd name="connsiteX8" fmla="*/ 1054397 w 1479057"/>
              <a:gd name="connsiteY8" fmla="*/ 228600 h 982010"/>
              <a:gd name="connsiteX9" fmla="*/ 1054397 w 1479057"/>
              <a:gd name="connsiteY9" fmla="*/ 0 h 982010"/>
              <a:gd name="connsiteX0" fmla="*/ 1402512 w 1827172"/>
              <a:gd name="connsiteY0" fmla="*/ 0 h 982010"/>
              <a:gd name="connsiteX1" fmla="*/ 1827172 w 1827172"/>
              <a:gd name="connsiteY1" fmla="*/ 593555 h 982010"/>
              <a:gd name="connsiteX2" fmla="*/ 1361770 w 1827172"/>
              <a:gd name="connsiteY2" fmla="*/ 982010 h 982010"/>
              <a:gd name="connsiteX3" fmla="*/ 1402512 w 1827172"/>
              <a:gd name="connsiteY3" fmla="*/ 685800 h 982010"/>
              <a:gd name="connsiteX4" fmla="*/ 1395013 w 1827172"/>
              <a:gd name="connsiteY4" fmla="*/ 685800 h 982010"/>
              <a:gd name="connsiteX5" fmla="*/ 1390123 w 1827172"/>
              <a:gd name="connsiteY5" fmla="*/ 627832 h 982010"/>
              <a:gd name="connsiteX6" fmla="*/ 809250 w 1827172"/>
              <a:gd name="connsiteY6" fmla="*/ 284624 h 982010"/>
              <a:gd name="connsiteX7" fmla="*/ 9910 w 1827172"/>
              <a:gd name="connsiteY7" fmla="*/ 284872 h 982010"/>
              <a:gd name="connsiteX8" fmla="*/ 1402512 w 1827172"/>
              <a:gd name="connsiteY8" fmla="*/ 228600 h 982010"/>
              <a:gd name="connsiteX9" fmla="*/ 1402512 w 1827172"/>
              <a:gd name="connsiteY9" fmla="*/ 0 h 982010"/>
              <a:gd name="connsiteX0" fmla="*/ 1402512 w 1827172"/>
              <a:gd name="connsiteY0" fmla="*/ 0 h 982010"/>
              <a:gd name="connsiteX1" fmla="*/ 1827172 w 1827172"/>
              <a:gd name="connsiteY1" fmla="*/ 593555 h 982010"/>
              <a:gd name="connsiteX2" fmla="*/ 1361770 w 1827172"/>
              <a:gd name="connsiteY2" fmla="*/ 982010 h 982010"/>
              <a:gd name="connsiteX3" fmla="*/ 1402512 w 1827172"/>
              <a:gd name="connsiteY3" fmla="*/ 685800 h 982010"/>
              <a:gd name="connsiteX4" fmla="*/ 1395013 w 1827172"/>
              <a:gd name="connsiteY4" fmla="*/ 685800 h 982010"/>
              <a:gd name="connsiteX5" fmla="*/ 1390123 w 1827172"/>
              <a:gd name="connsiteY5" fmla="*/ 627832 h 982010"/>
              <a:gd name="connsiteX6" fmla="*/ 809250 w 1827172"/>
              <a:gd name="connsiteY6" fmla="*/ 284624 h 982010"/>
              <a:gd name="connsiteX7" fmla="*/ 9910 w 1827172"/>
              <a:gd name="connsiteY7" fmla="*/ 284872 h 982010"/>
              <a:gd name="connsiteX8" fmla="*/ 1402512 w 1827172"/>
              <a:gd name="connsiteY8" fmla="*/ 228600 h 982010"/>
              <a:gd name="connsiteX9" fmla="*/ 1402512 w 1827172"/>
              <a:gd name="connsiteY9" fmla="*/ 0 h 982010"/>
              <a:gd name="connsiteX0" fmla="*/ 1402377 w 1827037"/>
              <a:gd name="connsiteY0" fmla="*/ 0 h 982010"/>
              <a:gd name="connsiteX1" fmla="*/ 1827037 w 1827037"/>
              <a:gd name="connsiteY1" fmla="*/ 593555 h 982010"/>
              <a:gd name="connsiteX2" fmla="*/ 1361635 w 1827037"/>
              <a:gd name="connsiteY2" fmla="*/ 982010 h 982010"/>
              <a:gd name="connsiteX3" fmla="*/ 1402377 w 1827037"/>
              <a:gd name="connsiteY3" fmla="*/ 685800 h 982010"/>
              <a:gd name="connsiteX4" fmla="*/ 1394878 w 1827037"/>
              <a:gd name="connsiteY4" fmla="*/ 685800 h 982010"/>
              <a:gd name="connsiteX5" fmla="*/ 1389988 w 1827037"/>
              <a:gd name="connsiteY5" fmla="*/ 627832 h 982010"/>
              <a:gd name="connsiteX6" fmla="*/ 819368 w 1827037"/>
              <a:gd name="connsiteY6" fmla="*/ 262615 h 982010"/>
              <a:gd name="connsiteX7" fmla="*/ 9775 w 1827037"/>
              <a:gd name="connsiteY7" fmla="*/ 284872 h 982010"/>
              <a:gd name="connsiteX8" fmla="*/ 1402377 w 1827037"/>
              <a:gd name="connsiteY8" fmla="*/ 228600 h 982010"/>
              <a:gd name="connsiteX9" fmla="*/ 1402377 w 1827037"/>
              <a:gd name="connsiteY9" fmla="*/ 0 h 982010"/>
              <a:gd name="connsiteX0" fmla="*/ 1322380 w 1747040"/>
              <a:gd name="connsiteY0" fmla="*/ 0 h 982010"/>
              <a:gd name="connsiteX1" fmla="*/ 1747040 w 1747040"/>
              <a:gd name="connsiteY1" fmla="*/ 593555 h 982010"/>
              <a:gd name="connsiteX2" fmla="*/ 1281638 w 1747040"/>
              <a:gd name="connsiteY2" fmla="*/ 982010 h 982010"/>
              <a:gd name="connsiteX3" fmla="*/ 1322380 w 1747040"/>
              <a:gd name="connsiteY3" fmla="*/ 685800 h 982010"/>
              <a:gd name="connsiteX4" fmla="*/ 1314881 w 1747040"/>
              <a:gd name="connsiteY4" fmla="*/ 685800 h 982010"/>
              <a:gd name="connsiteX5" fmla="*/ 1309991 w 1747040"/>
              <a:gd name="connsiteY5" fmla="*/ 627832 h 982010"/>
              <a:gd name="connsiteX6" fmla="*/ 739371 w 1747040"/>
              <a:gd name="connsiteY6" fmla="*/ 262615 h 982010"/>
              <a:gd name="connsiteX7" fmla="*/ 10737 w 1747040"/>
              <a:gd name="connsiteY7" fmla="*/ 266339 h 982010"/>
              <a:gd name="connsiteX8" fmla="*/ 1322380 w 1747040"/>
              <a:gd name="connsiteY8" fmla="*/ 228600 h 982010"/>
              <a:gd name="connsiteX9" fmla="*/ 1322380 w 1747040"/>
              <a:gd name="connsiteY9" fmla="*/ 0 h 982010"/>
              <a:gd name="connsiteX0" fmla="*/ 1311647 w 1736307"/>
              <a:gd name="connsiteY0" fmla="*/ 0 h 982010"/>
              <a:gd name="connsiteX1" fmla="*/ 1736307 w 1736307"/>
              <a:gd name="connsiteY1" fmla="*/ 593555 h 982010"/>
              <a:gd name="connsiteX2" fmla="*/ 1270905 w 1736307"/>
              <a:gd name="connsiteY2" fmla="*/ 982010 h 982010"/>
              <a:gd name="connsiteX3" fmla="*/ 1311647 w 1736307"/>
              <a:gd name="connsiteY3" fmla="*/ 685800 h 982010"/>
              <a:gd name="connsiteX4" fmla="*/ 1304148 w 1736307"/>
              <a:gd name="connsiteY4" fmla="*/ 685800 h 982010"/>
              <a:gd name="connsiteX5" fmla="*/ 1299258 w 1736307"/>
              <a:gd name="connsiteY5" fmla="*/ 627832 h 982010"/>
              <a:gd name="connsiteX6" fmla="*/ 4 w 1736307"/>
              <a:gd name="connsiteY6" fmla="*/ 266339 h 982010"/>
              <a:gd name="connsiteX7" fmla="*/ 1311647 w 1736307"/>
              <a:gd name="connsiteY7" fmla="*/ 228600 h 982010"/>
              <a:gd name="connsiteX8" fmla="*/ 1311647 w 1736307"/>
              <a:gd name="connsiteY8" fmla="*/ 0 h 982010"/>
              <a:gd name="connsiteX0" fmla="*/ 1311647 w 1736307"/>
              <a:gd name="connsiteY0" fmla="*/ 0 h 982010"/>
              <a:gd name="connsiteX1" fmla="*/ 1736307 w 1736307"/>
              <a:gd name="connsiteY1" fmla="*/ 593555 h 982010"/>
              <a:gd name="connsiteX2" fmla="*/ 1270905 w 1736307"/>
              <a:gd name="connsiteY2" fmla="*/ 982010 h 982010"/>
              <a:gd name="connsiteX3" fmla="*/ 1311647 w 1736307"/>
              <a:gd name="connsiteY3" fmla="*/ 685800 h 982010"/>
              <a:gd name="connsiteX4" fmla="*/ 1304148 w 1736307"/>
              <a:gd name="connsiteY4" fmla="*/ 685800 h 982010"/>
              <a:gd name="connsiteX5" fmla="*/ 1299258 w 1736307"/>
              <a:gd name="connsiteY5" fmla="*/ 627832 h 982010"/>
              <a:gd name="connsiteX6" fmla="*/ 4 w 1736307"/>
              <a:gd name="connsiteY6" fmla="*/ 266339 h 982010"/>
              <a:gd name="connsiteX7" fmla="*/ 1311647 w 1736307"/>
              <a:gd name="connsiteY7" fmla="*/ 228600 h 982010"/>
              <a:gd name="connsiteX8" fmla="*/ 1311647 w 1736307"/>
              <a:gd name="connsiteY8" fmla="*/ 0 h 982010"/>
              <a:gd name="connsiteX0" fmla="*/ 1311647 w 1736307"/>
              <a:gd name="connsiteY0" fmla="*/ 0 h 928939"/>
              <a:gd name="connsiteX1" fmla="*/ 1736307 w 1736307"/>
              <a:gd name="connsiteY1" fmla="*/ 593555 h 928939"/>
              <a:gd name="connsiteX2" fmla="*/ 1225986 w 1736307"/>
              <a:gd name="connsiteY2" fmla="*/ 928939 h 928939"/>
              <a:gd name="connsiteX3" fmla="*/ 1311647 w 1736307"/>
              <a:gd name="connsiteY3" fmla="*/ 685800 h 928939"/>
              <a:gd name="connsiteX4" fmla="*/ 1304148 w 1736307"/>
              <a:gd name="connsiteY4" fmla="*/ 685800 h 928939"/>
              <a:gd name="connsiteX5" fmla="*/ 1299258 w 1736307"/>
              <a:gd name="connsiteY5" fmla="*/ 627832 h 928939"/>
              <a:gd name="connsiteX6" fmla="*/ 4 w 1736307"/>
              <a:gd name="connsiteY6" fmla="*/ 266339 h 928939"/>
              <a:gd name="connsiteX7" fmla="*/ 1311647 w 1736307"/>
              <a:gd name="connsiteY7" fmla="*/ 228600 h 928939"/>
              <a:gd name="connsiteX8" fmla="*/ 1311647 w 1736307"/>
              <a:gd name="connsiteY8" fmla="*/ 0 h 928939"/>
              <a:gd name="connsiteX0" fmla="*/ 1257077 w 1681737"/>
              <a:gd name="connsiteY0" fmla="*/ 0 h 928939"/>
              <a:gd name="connsiteX1" fmla="*/ 1681737 w 1681737"/>
              <a:gd name="connsiteY1" fmla="*/ 593555 h 928939"/>
              <a:gd name="connsiteX2" fmla="*/ 1171416 w 1681737"/>
              <a:gd name="connsiteY2" fmla="*/ 928939 h 928939"/>
              <a:gd name="connsiteX3" fmla="*/ 1257077 w 1681737"/>
              <a:gd name="connsiteY3" fmla="*/ 685800 h 928939"/>
              <a:gd name="connsiteX4" fmla="*/ 1249578 w 1681737"/>
              <a:gd name="connsiteY4" fmla="*/ 685800 h 928939"/>
              <a:gd name="connsiteX5" fmla="*/ 1244688 w 1681737"/>
              <a:gd name="connsiteY5" fmla="*/ 627832 h 928939"/>
              <a:gd name="connsiteX6" fmla="*/ 4 w 1681737"/>
              <a:gd name="connsiteY6" fmla="*/ 275689 h 928939"/>
              <a:gd name="connsiteX7" fmla="*/ 1257077 w 1681737"/>
              <a:gd name="connsiteY7" fmla="*/ 228600 h 928939"/>
              <a:gd name="connsiteX8" fmla="*/ 1257077 w 1681737"/>
              <a:gd name="connsiteY8" fmla="*/ 0 h 928939"/>
              <a:gd name="connsiteX0" fmla="*/ 1257077 w 1622488"/>
              <a:gd name="connsiteY0" fmla="*/ 0 h 928939"/>
              <a:gd name="connsiteX1" fmla="*/ 1622488 w 1622488"/>
              <a:gd name="connsiteY1" fmla="*/ 611488 h 928939"/>
              <a:gd name="connsiteX2" fmla="*/ 1171416 w 1622488"/>
              <a:gd name="connsiteY2" fmla="*/ 928939 h 928939"/>
              <a:gd name="connsiteX3" fmla="*/ 1257077 w 1622488"/>
              <a:gd name="connsiteY3" fmla="*/ 685800 h 928939"/>
              <a:gd name="connsiteX4" fmla="*/ 1249578 w 1622488"/>
              <a:gd name="connsiteY4" fmla="*/ 685800 h 928939"/>
              <a:gd name="connsiteX5" fmla="*/ 1244688 w 1622488"/>
              <a:gd name="connsiteY5" fmla="*/ 627832 h 928939"/>
              <a:gd name="connsiteX6" fmla="*/ 4 w 1622488"/>
              <a:gd name="connsiteY6" fmla="*/ 275689 h 928939"/>
              <a:gd name="connsiteX7" fmla="*/ 1257077 w 1622488"/>
              <a:gd name="connsiteY7" fmla="*/ 228600 h 928939"/>
              <a:gd name="connsiteX8" fmla="*/ 1257077 w 1622488"/>
              <a:gd name="connsiteY8" fmla="*/ 0 h 92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928939">
                <a:moveTo>
                  <a:pt x="1257077" y="0"/>
                </a:moveTo>
                <a:lnTo>
                  <a:pt x="1622488" y="611488"/>
                </a:lnTo>
                <a:lnTo>
                  <a:pt x="1171416" y="928939"/>
                </a:lnTo>
                <a:lnTo>
                  <a:pt x="1257077" y="685800"/>
                </a:lnTo>
                <a:lnTo>
                  <a:pt x="1249578" y="685800"/>
                </a:lnTo>
                <a:lnTo>
                  <a:pt x="1244688" y="627832"/>
                </a:lnTo>
                <a:cubicBezTo>
                  <a:pt x="876788" y="24388"/>
                  <a:pt x="-2061" y="342228"/>
                  <a:pt x="4" y="275689"/>
                </a:cubicBezTo>
                <a:cubicBezTo>
                  <a:pt x="733419" y="-120982"/>
                  <a:pt x="897201" y="112199"/>
                  <a:pt x="1257077" y="228600"/>
                </a:cubicBezTo>
                <a:lnTo>
                  <a:pt x="1257077" y="0"/>
                </a:lnTo>
                <a:close/>
              </a:path>
            </a:pathLst>
          </a:custGeom>
          <a:gradFill>
            <a:gsLst>
              <a:gs pos="0">
                <a:srgbClr val="FBE4AE"/>
              </a:gs>
              <a:gs pos="13000">
                <a:srgbClr val="BD922A"/>
              </a:gs>
              <a:gs pos="47000">
                <a:srgbClr val="FBE4AE"/>
              </a:gs>
              <a:gs pos="84000">
                <a:srgbClr val="BD922A"/>
              </a:gs>
              <a:gs pos="100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8"/>
          <p:cNvSpPr/>
          <p:nvPr/>
        </p:nvSpPr>
        <p:spPr>
          <a:xfrm rot="18995096">
            <a:off x="6347025" y="2650436"/>
            <a:ext cx="915761" cy="524309"/>
          </a:xfrm>
          <a:custGeom>
            <a:avLst/>
            <a:gdLst>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11" fmla="*/ 1037968 w 1495168"/>
              <a:gd name="connsiteY11" fmla="*/ 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353868 h 914400"/>
              <a:gd name="connsiteX9" fmla="*/ 0 w 1495168"/>
              <a:gd name="connsiteY9" fmla="*/ 228600 h 914400"/>
              <a:gd name="connsiteX10" fmla="*/ 1037968 w 1495168"/>
              <a:gd name="connsiteY10" fmla="*/ 228600 h 914400"/>
              <a:gd name="connsiteX11" fmla="*/ 1037968 w 1495168"/>
              <a:gd name="connsiteY11" fmla="*/ 0 h 914400"/>
              <a:gd name="connsiteX0" fmla="*/ 1037968 w 1495168"/>
              <a:gd name="connsiteY0" fmla="*/ 0 h 914400"/>
              <a:gd name="connsiteX1" fmla="*/ 1495168 w 1495168"/>
              <a:gd name="connsiteY1" fmla="*/ 457200 h 914400"/>
              <a:gd name="connsiteX2" fmla="*/ 1037968 w 1495168"/>
              <a:gd name="connsiteY2" fmla="*/ 914400 h 914400"/>
              <a:gd name="connsiteX3" fmla="*/ 1037968 w 1495168"/>
              <a:gd name="connsiteY3" fmla="*/ 685800 h 914400"/>
              <a:gd name="connsiteX4" fmla="*/ 1030469 w 1495168"/>
              <a:gd name="connsiteY4" fmla="*/ 685800 h 914400"/>
              <a:gd name="connsiteX5" fmla="*/ 1025579 w 1495168"/>
              <a:gd name="connsiteY5" fmla="*/ 627832 h 914400"/>
              <a:gd name="connsiteX6" fmla="*/ 444706 w 1495168"/>
              <a:gd name="connsiteY6" fmla="*/ 284624 h 914400"/>
              <a:gd name="connsiteX7" fmla="*/ 93741 w 1495168"/>
              <a:gd name="connsiteY7" fmla="*/ 317633 h 914400"/>
              <a:gd name="connsiteX8" fmla="*/ 0 w 1495168"/>
              <a:gd name="connsiteY8" fmla="*/ 228600 h 914400"/>
              <a:gd name="connsiteX9" fmla="*/ 1037968 w 1495168"/>
              <a:gd name="connsiteY9" fmla="*/ 228600 h 914400"/>
              <a:gd name="connsiteX10" fmla="*/ 1037968 w 1495168"/>
              <a:gd name="connsiteY10" fmla="*/ 0 h 914400"/>
              <a:gd name="connsiteX0" fmla="*/ 1054397 w 1511597"/>
              <a:gd name="connsiteY0" fmla="*/ 0 h 914400"/>
              <a:gd name="connsiteX1" fmla="*/ 1511597 w 1511597"/>
              <a:gd name="connsiteY1" fmla="*/ 457200 h 914400"/>
              <a:gd name="connsiteX2" fmla="*/ 1054397 w 1511597"/>
              <a:gd name="connsiteY2" fmla="*/ 914400 h 914400"/>
              <a:gd name="connsiteX3" fmla="*/ 1054397 w 1511597"/>
              <a:gd name="connsiteY3" fmla="*/ 685800 h 914400"/>
              <a:gd name="connsiteX4" fmla="*/ 1046898 w 1511597"/>
              <a:gd name="connsiteY4" fmla="*/ 685800 h 914400"/>
              <a:gd name="connsiteX5" fmla="*/ 1042008 w 1511597"/>
              <a:gd name="connsiteY5" fmla="*/ 627832 h 914400"/>
              <a:gd name="connsiteX6" fmla="*/ 461135 w 1511597"/>
              <a:gd name="connsiteY6" fmla="*/ 284624 h 914400"/>
              <a:gd name="connsiteX7" fmla="*/ 16429 w 1511597"/>
              <a:gd name="connsiteY7" fmla="*/ 228600 h 914400"/>
              <a:gd name="connsiteX8" fmla="*/ 1054397 w 1511597"/>
              <a:gd name="connsiteY8" fmla="*/ 228600 h 914400"/>
              <a:gd name="connsiteX9" fmla="*/ 1054397 w 1511597"/>
              <a:gd name="connsiteY9" fmla="*/ 0 h 914400"/>
              <a:gd name="connsiteX0" fmla="*/ 1054397 w 1479057"/>
              <a:gd name="connsiteY0" fmla="*/ 0 h 914400"/>
              <a:gd name="connsiteX1" fmla="*/ 1479057 w 1479057"/>
              <a:gd name="connsiteY1" fmla="*/ 593555 h 914400"/>
              <a:gd name="connsiteX2" fmla="*/ 1054397 w 1479057"/>
              <a:gd name="connsiteY2" fmla="*/ 914400 h 914400"/>
              <a:gd name="connsiteX3" fmla="*/ 1054397 w 1479057"/>
              <a:gd name="connsiteY3" fmla="*/ 685800 h 914400"/>
              <a:gd name="connsiteX4" fmla="*/ 1046898 w 1479057"/>
              <a:gd name="connsiteY4" fmla="*/ 685800 h 914400"/>
              <a:gd name="connsiteX5" fmla="*/ 1042008 w 1479057"/>
              <a:gd name="connsiteY5" fmla="*/ 627832 h 914400"/>
              <a:gd name="connsiteX6" fmla="*/ 461135 w 1479057"/>
              <a:gd name="connsiteY6" fmla="*/ 284624 h 914400"/>
              <a:gd name="connsiteX7" fmla="*/ 16429 w 1479057"/>
              <a:gd name="connsiteY7" fmla="*/ 228600 h 914400"/>
              <a:gd name="connsiteX8" fmla="*/ 1054397 w 1479057"/>
              <a:gd name="connsiteY8" fmla="*/ 228600 h 914400"/>
              <a:gd name="connsiteX9" fmla="*/ 1054397 w 1479057"/>
              <a:gd name="connsiteY9" fmla="*/ 0 h 914400"/>
              <a:gd name="connsiteX0" fmla="*/ 1054397 w 1479057"/>
              <a:gd name="connsiteY0" fmla="*/ 0 h 982010"/>
              <a:gd name="connsiteX1" fmla="*/ 1479057 w 1479057"/>
              <a:gd name="connsiteY1" fmla="*/ 593555 h 982010"/>
              <a:gd name="connsiteX2" fmla="*/ 1013655 w 1479057"/>
              <a:gd name="connsiteY2" fmla="*/ 982010 h 982010"/>
              <a:gd name="connsiteX3" fmla="*/ 1054397 w 1479057"/>
              <a:gd name="connsiteY3" fmla="*/ 685800 h 982010"/>
              <a:gd name="connsiteX4" fmla="*/ 1046898 w 1479057"/>
              <a:gd name="connsiteY4" fmla="*/ 685800 h 982010"/>
              <a:gd name="connsiteX5" fmla="*/ 1042008 w 1479057"/>
              <a:gd name="connsiteY5" fmla="*/ 627832 h 982010"/>
              <a:gd name="connsiteX6" fmla="*/ 461135 w 1479057"/>
              <a:gd name="connsiteY6" fmla="*/ 284624 h 982010"/>
              <a:gd name="connsiteX7" fmla="*/ 16429 w 1479057"/>
              <a:gd name="connsiteY7" fmla="*/ 228600 h 982010"/>
              <a:gd name="connsiteX8" fmla="*/ 1054397 w 1479057"/>
              <a:gd name="connsiteY8" fmla="*/ 228600 h 982010"/>
              <a:gd name="connsiteX9" fmla="*/ 1054397 w 1479057"/>
              <a:gd name="connsiteY9" fmla="*/ 0 h 982010"/>
              <a:gd name="connsiteX0" fmla="*/ 1402512 w 1827172"/>
              <a:gd name="connsiteY0" fmla="*/ 0 h 982010"/>
              <a:gd name="connsiteX1" fmla="*/ 1827172 w 1827172"/>
              <a:gd name="connsiteY1" fmla="*/ 593555 h 982010"/>
              <a:gd name="connsiteX2" fmla="*/ 1361770 w 1827172"/>
              <a:gd name="connsiteY2" fmla="*/ 982010 h 982010"/>
              <a:gd name="connsiteX3" fmla="*/ 1402512 w 1827172"/>
              <a:gd name="connsiteY3" fmla="*/ 685800 h 982010"/>
              <a:gd name="connsiteX4" fmla="*/ 1395013 w 1827172"/>
              <a:gd name="connsiteY4" fmla="*/ 685800 h 982010"/>
              <a:gd name="connsiteX5" fmla="*/ 1390123 w 1827172"/>
              <a:gd name="connsiteY5" fmla="*/ 627832 h 982010"/>
              <a:gd name="connsiteX6" fmla="*/ 809250 w 1827172"/>
              <a:gd name="connsiteY6" fmla="*/ 284624 h 982010"/>
              <a:gd name="connsiteX7" fmla="*/ 9910 w 1827172"/>
              <a:gd name="connsiteY7" fmla="*/ 284872 h 982010"/>
              <a:gd name="connsiteX8" fmla="*/ 1402512 w 1827172"/>
              <a:gd name="connsiteY8" fmla="*/ 228600 h 982010"/>
              <a:gd name="connsiteX9" fmla="*/ 1402512 w 1827172"/>
              <a:gd name="connsiteY9" fmla="*/ 0 h 982010"/>
              <a:gd name="connsiteX0" fmla="*/ 1402512 w 1827172"/>
              <a:gd name="connsiteY0" fmla="*/ 0 h 982010"/>
              <a:gd name="connsiteX1" fmla="*/ 1827172 w 1827172"/>
              <a:gd name="connsiteY1" fmla="*/ 593555 h 982010"/>
              <a:gd name="connsiteX2" fmla="*/ 1361770 w 1827172"/>
              <a:gd name="connsiteY2" fmla="*/ 982010 h 982010"/>
              <a:gd name="connsiteX3" fmla="*/ 1402512 w 1827172"/>
              <a:gd name="connsiteY3" fmla="*/ 685800 h 982010"/>
              <a:gd name="connsiteX4" fmla="*/ 1395013 w 1827172"/>
              <a:gd name="connsiteY4" fmla="*/ 685800 h 982010"/>
              <a:gd name="connsiteX5" fmla="*/ 1390123 w 1827172"/>
              <a:gd name="connsiteY5" fmla="*/ 627832 h 982010"/>
              <a:gd name="connsiteX6" fmla="*/ 809250 w 1827172"/>
              <a:gd name="connsiteY6" fmla="*/ 284624 h 982010"/>
              <a:gd name="connsiteX7" fmla="*/ 9910 w 1827172"/>
              <a:gd name="connsiteY7" fmla="*/ 284872 h 982010"/>
              <a:gd name="connsiteX8" fmla="*/ 1402512 w 1827172"/>
              <a:gd name="connsiteY8" fmla="*/ 228600 h 982010"/>
              <a:gd name="connsiteX9" fmla="*/ 1402512 w 1827172"/>
              <a:gd name="connsiteY9" fmla="*/ 0 h 982010"/>
              <a:gd name="connsiteX0" fmla="*/ 1402377 w 1827037"/>
              <a:gd name="connsiteY0" fmla="*/ 0 h 982010"/>
              <a:gd name="connsiteX1" fmla="*/ 1827037 w 1827037"/>
              <a:gd name="connsiteY1" fmla="*/ 593555 h 982010"/>
              <a:gd name="connsiteX2" fmla="*/ 1361635 w 1827037"/>
              <a:gd name="connsiteY2" fmla="*/ 982010 h 982010"/>
              <a:gd name="connsiteX3" fmla="*/ 1402377 w 1827037"/>
              <a:gd name="connsiteY3" fmla="*/ 685800 h 982010"/>
              <a:gd name="connsiteX4" fmla="*/ 1394878 w 1827037"/>
              <a:gd name="connsiteY4" fmla="*/ 685800 h 982010"/>
              <a:gd name="connsiteX5" fmla="*/ 1389988 w 1827037"/>
              <a:gd name="connsiteY5" fmla="*/ 627832 h 982010"/>
              <a:gd name="connsiteX6" fmla="*/ 819368 w 1827037"/>
              <a:gd name="connsiteY6" fmla="*/ 262615 h 982010"/>
              <a:gd name="connsiteX7" fmla="*/ 9775 w 1827037"/>
              <a:gd name="connsiteY7" fmla="*/ 284872 h 982010"/>
              <a:gd name="connsiteX8" fmla="*/ 1402377 w 1827037"/>
              <a:gd name="connsiteY8" fmla="*/ 228600 h 982010"/>
              <a:gd name="connsiteX9" fmla="*/ 1402377 w 1827037"/>
              <a:gd name="connsiteY9" fmla="*/ 0 h 982010"/>
              <a:gd name="connsiteX0" fmla="*/ 1322380 w 1747040"/>
              <a:gd name="connsiteY0" fmla="*/ 0 h 982010"/>
              <a:gd name="connsiteX1" fmla="*/ 1747040 w 1747040"/>
              <a:gd name="connsiteY1" fmla="*/ 593555 h 982010"/>
              <a:gd name="connsiteX2" fmla="*/ 1281638 w 1747040"/>
              <a:gd name="connsiteY2" fmla="*/ 982010 h 982010"/>
              <a:gd name="connsiteX3" fmla="*/ 1322380 w 1747040"/>
              <a:gd name="connsiteY3" fmla="*/ 685800 h 982010"/>
              <a:gd name="connsiteX4" fmla="*/ 1314881 w 1747040"/>
              <a:gd name="connsiteY4" fmla="*/ 685800 h 982010"/>
              <a:gd name="connsiteX5" fmla="*/ 1309991 w 1747040"/>
              <a:gd name="connsiteY5" fmla="*/ 627832 h 982010"/>
              <a:gd name="connsiteX6" fmla="*/ 739371 w 1747040"/>
              <a:gd name="connsiteY6" fmla="*/ 262615 h 982010"/>
              <a:gd name="connsiteX7" fmla="*/ 10737 w 1747040"/>
              <a:gd name="connsiteY7" fmla="*/ 266339 h 982010"/>
              <a:gd name="connsiteX8" fmla="*/ 1322380 w 1747040"/>
              <a:gd name="connsiteY8" fmla="*/ 228600 h 982010"/>
              <a:gd name="connsiteX9" fmla="*/ 1322380 w 1747040"/>
              <a:gd name="connsiteY9" fmla="*/ 0 h 982010"/>
              <a:gd name="connsiteX0" fmla="*/ 1311647 w 1736307"/>
              <a:gd name="connsiteY0" fmla="*/ 0 h 982010"/>
              <a:gd name="connsiteX1" fmla="*/ 1736307 w 1736307"/>
              <a:gd name="connsiteY1" fmla="*/ 593555 h 982010"/>
              <a:gd name="connsiteX2" fmla="*/ 1270905 w 1736307"/>
              <a:gd name="connsiteY2" fmla="*/ 982010 h 982010"/>
              <a:gd name="connsiteX3" fmla="*/ 1311647 w 1736307"/>
              <a:gd name="connsiteY3" fmla="*/ 685800 h 982010"/>
              <a:gd name="connsiteX4" fmla="*/ 1304148 w 1736307"/>
              <a:gd name="connsiteY4" fmla="*/ 685800 h 982010"/>
              <a:gd name="connsiteX5" fmla="*/ 1299258 w 1736307"/>
              <a:gd name="connsiteY5" fmla="*/ 627832 h 982010"/>
              <a:gd name="connsiteX6" fmla="*/ 4 w 1736307"/>
              <a:gd name="connsiteY6" fmla="*/ 266339 h 982010"/>
              <a:gd name="connsiteX7" fmla="*/ 1311647 w 1736307"/>
              <a:gd name="connsiteY7" fmla="*/ 228600 h 982010"/>
              <a:gd name="connsiteX8" fmla="*/ 1311647 w 1736307"/>
              <a:gd name="connsiteY8" fmla="*/ 0 h 982010"/>
              <a:gd name="connsiteX0" fmla="*/ 1311647 w 1736307"/>
              <a:gd name="connsiteY0" fmla="*/ 0 h 982010"/>
              <a:gd name="connsiteX1" fmla="*/ 1736307 w 1736307"/>
              <a:gd name="connsiteY1" fmla="*/ 593555 h 982010"/>
              <a:gd name="connsiteX2" fmla="*/ 1270905 w 1736307"/>
              <a:gd name="connsiteY2" fmla="*/ 982010 h 982010"/>
              <a:gd name="connsiteX3" fmla="*/ 1311647 w 1736307"/>
              <a:gd name="connsiteY3" fmla="*/ 685800 h 982010"/>
              <a:gd name="connsiteX4" fmla="*/ 1304148 w 1736307"/>
              <a:gd name="connsiteY4" fmla="*/ 685800 h 982010"/>
              <a:gd name="connsiteX5" fmla="*/ 1299258 w 1736307"/>
              <a:gd name="connsiteY5" fmla="*/ 627832 h 982010"/>
              <a:gd name="connsiteX6" fmla="*/ 4 w 1736307"/>
              <a:gd name="connsiteY6" fmla="*/ 266339 h 982010"/>
              <a:gd name="connsiteX7" fmla="*/ 1311647 w 1736307"/>
              <a:gd name="connsiteY7" fmla="*/ 228600 h 982010"/>
              <a:gd name="connsiteX8" fmla="*/ 1311647 w 1736307"/>
              <a:gd name="connsiteY8" fmla="*/ 0 h 982010"/>
              <a:gd name="connsiteX0" fmla="*/ 1311647 w 1736307"/>
              <a:gd name="connsiteY0" fmla="*/ 0 h 928939"/>
              <a:gd name="connsiteX1" fmla="*/ 1736307 w 1736307"/>
              <a:gd name="connsiteY1" fmla="*/ 593555 h 928939"/>
              <a:gd name="connsiteX2" fmla="*/ 1225986 w 1736307"/>
              <a:gd name="connsiteY2" fmla="*/ 928939 h 928939"/>
              <a:gd name="connsiteX3" fmla="*/ 1311647 w 1736307"/>
              <a:gd name="connsiteY3" fmla="*/ 685800 h 928939"/>
              <a:gd name="connsiteX4" fmla="*/ 1304148 w 1736307"/>
              <a:gd name="connsiteY4" fmla="*/ 685800 h 928939"/>
              <a:gd name="connsiteX5" fmla="*/ 1299258 w 1736307"/>
              <a:gd name="connsiteY5" fmla="*/ 627832 h 928939"/>
              <a:gd name="connsiteX6" fmla="*/ 4 w 1736307"/>
              <a:gd name="connsiteY6" fmla="*/ 266339 h 928939"/>
              <a:gd name="connsiteX7" fmla="*/ 1311647 w 1736307"/>
              <a:gd name="connsiteY7" fmla="*/ 228600 h 928939"/>
              <a:gd name="connsiteX8" fmla="*/ 1311647 w 1736307"/>
              <a:gd name="connsiteY8" fmla="*/ 0 h 928939"/>
              <a:gd name="connsiteX0" fmla="*/ 1257077 w 1681737"/>
              <a:gd name="connsiteY0" fmla="*/ 0 h 928939"/>
              <a:gd name="connsiteX1" fmla="*/ 1681737 w 1681737"/>
              <a:gd name="connsiteY1" fmla="*/ 593555 h 928939"/>
              <a:gd name="connsiteX2" fmla="*/ 1171416 w 1681737"/>
              <a:gd name="connsiteY2" fmla="*/ 928939 h 928939"/>
              <a:gd name="connsiteX3" fmla="*/ 1257077 w 1681737"/>
              <a:gd name="connsiteY3" fmla="*/ 685800 h 928939"/>
              <a:gd name="connsiteX4" fmla="*/ 1249578 w 1681737"/>
              <a:gd name="connsiteY4" fmla="*/ 685800 h 928939"/>
              <a:gd name="connsiteX5" fmla="*/ 1244688 w 1681737"/>
              <a:gd name="connsiteY5" fmla="*/ 627832 h 928939"/>
              <a:gd name="connsiteX6" fmla="*/ 4 w 1681737"/>
              <a:gd name="connsiteY6" fmla="*/ 275689 h 928939"/>
              <a:gd name="connsiteX7" fmla="*/ 1257077 w 1681737"/>
              <a:gd name="connsiteY7" fmla="*/ 228600 h 928939"/>
              <a:gd name="connsiteX8" fmla="*/ 1257077 w 1681737"/>
              <a:gd name="connsiteY8" fmla="*/ 0 h 928939"/>
              <a:gd name="connsiteX0" fmla="*/ 1257077 w 1622488"/>
              <a:gd name="connsiteY0" fmla="*/ 0 h 928939"/>
              <a:gd name="connsiteX1" fmla="*/ 1622488 w 1622488"/>
              <a:gd name="connsiteY1" fmla="*/ 611488 h 928939"/>
              <a:gd name="connsiteX2" fmla="*/ 1171416 w 1622488"/>
              <a:gd name="connsiteY2" fmla="*/ 928939 h 928939"/>
              <a:gd name="connsiteX3" fmla="*/ 1257077 w 1622488"/>
              <a:gd name="connsiteY3" fmla="*/ 685800 h 928939"/>
              <a:gd name="connsiteX4" fmla="*/ 1249578 w 1622488"/>
              <a:gd name="connsiteY4" fmla="*/ 685800 h 928939"/>
              <a:gd name="connsiteX5" fmla="*/ 1244688 w 1622488"/>
              <a:gd name="connsiteY5" fmla="*/ 627832 h 928939"/>
              <a:gd name="connsiteX6" fmla="*/ 4 w 1622488"/>
              <a:gd name="connsiteY6" fmla="*/ 275689 h 928939"/>
              <a:gd name="connsiteX7" fmla="*/ 1257077 w 1622488"/>
              <a:gd name="connsiteY7" fmla="*/ 228600 h 928939"/>
              <a:gd name="connsiteX8" fmla="*/ 1257077 w 1622488"/>
              <a:gd name="connsiteY8" fmla="*/ 0 h 92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928939">
                <a:moveTo>
                  <a:pt x="1257077" y="0"/>
                </a:moveTo>
                <a:lnTo>
                  <a:pt x="1622488" y="611488"/>
                </a:lnTo>
                <a:lnTo>
                  <a:pt x="1171416" y="928939"/>
                </a:lnTo>
                <a:lnTo>
                  <a:pt x="1257077" y="685800"/>
                </a:lnTo>
                <a:lnTo>
                  <a:pt x="1249578" y="685800"/>
                </a:lnTo>
                <a:lnTo>
                  <a:pt x="1244688" y="627832"/>
                </a:lnTo>
                <a:cubicBezTo>
                  <a:pt x="876788" y="24388"/>
                  <a:pt x="-2061" y="342228"/>
                  <a:pt x="4" y="275689"/>
                </a:cubicBezTo>
                <a:cubicBezTo>
                  <a:pt x="733419" y="-120982"/>
                  <a:pt x="897201" y="112199"/>
                  <a:pt x="1257077" y="228600"/>
                </a:cubicBezTo>
                <a:lnTo>
                  <a:pt x="1257077" y="0"/>
                </a:lnTo>
                <a:close/>
              </a:path>
            </a:pathLst>
          </a:custGeom>
          <a:gradFill>
            <a:gsLst>
              <a:gs pos="0">
                <a:srgbClr val="FBE4AE"/>
              </a:gs>
              <a:gs pos="13000">
                <a:srgbClr val="BD922A"/>
              </a:gs>
              <a:gs pos="47000">
                <a:srgbClr val="FBE4AE"/>
              </a:gs>
              <a:gs pos="84000">
                <a:srgbClr val="BD922A"/>
              </a:gs>
              <a:gs pos="100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986046" y="2067778"/>
            <a:ext cx="1689623" cy="1689623"/>
            <a:chOff x="6897814" y="1033063"/>
            <a:chExt cx="1689623" cy="1689623"/>
          </a:xfrm>
        </p:grpSpPr>
        <p:sp>
          <p:nvSpPr>
            <p:cNvPr id="11" name="椭圆 10"/>
            <p:cNvSpPr/>
            <p:nvPr/>
          </p:nvSpPr>
          <p:spPr>
            <a:xfrm>
              <a:off x="6897814" y="1033063"/>
              <a:ext cx="1689623" cy="1689623"/>
            </a:xfrm>
            <a:prstGeom prst="ellipse">
              <a:avLst/>
            </a:prstGeom>
            <a:solidFill>
              <a:srgbClr val="D0AB5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8"/>
            <p:cNvSpPr txBox="1"/>
            <p:nvPr/>
          </p:nvSpPr>
          <p:spPr>
            <a:xfrm flipH="1">
              <a:off x="7096937" y="1465084"/>
              <a:ext cx="1349587" cy="867930"/>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目前的资本市场主要为少数企业服务</a:t>
              </a: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par>
                          <p:cTn id="15" fill="hold">
                            <p:stCondLst>
                              <p:cond delay="1500"/>
                            </p:stCondLst>
                            <p:childTnLst>
                              <p:par>
                                <p:cTn id="16" presetID="53" presetClass="entr" presetSubtype="52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2500"/>
                            </p:stCondLst>
                            <p:childTnLst>
                              <p:par>
                                <p:cTn id="28" presetID="53" presetClass="entr" presetSubtype="52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anim calcmode="lin" valueType="num">
                                      <p:cBhvr>
                                        <p:cTn id="33" dur="500" fill="hold"/>
                                        <p:tgtEl>
                                          <p:spTgt spid="10"/>
                                        </p:tgtEl>
                                        <p:attrNameLst>
                                          <p:attrName>ppt_x</p:attrName>
                                        </p:attrNameLst>
                                      </p:cBhvr>
                                      <p:tavLst>
                                        <p:tav tm="0">
                                          <p:val>
                                            <p:fltVal val="0.5"/>
                                          </p:val>
                                        </p:tav>
                                        <p:tav tm="100000">
                                          <p:val>
                                            <p:strVal val="#ppt_x"/>
                                          </p:val>
                                        </p:tav>
                                      </p:tavLst>
                                    </p:anim>
                                    <p:anim calcmode="lin" valueType="num">
                                      <p:cBhvr>
                                        <p:cTn id="34"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p:cNvGrpSpPr>
            <a:grpSpLocks noChangeAspect="1"/>
          </p:cNvGrpSpPr>
          <p:nvPr/>
        </p:nvGrpSpPr>
        <p:grpSpPr>
          <a:xfrm>
            <a:off x="683587" y="1453868"/>
            <a:ext cx="1512000" cy="1512000"/>
            <a:chOff x="1046842" y="2117457"/>
            <a:chExt cx="1983042" cy="1983042"/>
          </a:xfrm>
        </p:grpSpPr>
        <p:pic>
          <p:nvPicPr>
            <p:cNvPr id="102" name="图片 101"/>
            <p:cNvPicPr preferRelativeResize="0">
              <a:picLocks/>
            </p:cNvPicPr>
            <p:nvPr/>
          </p:nvPicPr>
          <p:blipFill rotWithShape="1">
            <a:blip r:embed="rId2" cstate="print">
              <a:extLst>
                <a:ext uri="{28A0092B-C50C-407E-A947-70E740481C1C}">
                  <a14:useLocalDpi xmlns:a14="http://schemas.microsoft.com/office/drawing/2010/main" val="0"/>
                </a:ext>
              </a:extLst>
            </a:blip>
            <a:srcRect l="14218" r="21176" b="5201"/>
            <a:stretch/>
          </p:blipFill>
          <p:spPr>
            <a:xfrm>
              <a:off x="1338207" y="2385234"/>
              <a:ext cx="1440000" cy="1440000"/>
            </a:xfrm>
            <a:prstGeom prst="ellipse">
              <a:avLst/>
            </a:prstGeom>
            <a:ln w="19050">
              <a:solidFill>
                <a:srgbClr val="E7D299"/>
              </a:solidFill>
            </a:ln>
          </p:spPr>
        </p:pic>
        <p:sp>
          <p:nvSpPr>
            <p:cNvPr id="103" name="空心弧 102"/>
            <p:cNvSpPr/>
            <p:nvPr/>
          </p:nvSpPr>
          <p:spPr>
            <a:xfrm rot="16200000">
              <a:off x="1046842" y="2117457"/>
              <a:ext cx="1983042" cy="1983042"/>
            </a:xfrm>
            <a:prstGeom prst="blockArc">
              <a:avLst>
                <a:gd name="adj1" fmla="val 7525072"/>
                <a:gd name="adj2" fmla="val 21316320"/>
                <a:gd name="adj3" fmla="val 9491"/>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Impact" panose="020F0502020204030204"/>
                <a:ea typeface="微软雅黑"/>
                <a:cs typeface="+mn-cs"/>
              </a:endParaRPr>
            </a:p>
          </p:txBody>
        </p:sp>
      </p:grpSp>
      <p:grpSp>
        <p:nvGrpSpPr>
          <p:cNvPr id="105" name="组合 104"/>
          <p:cNvGrpSpPr>
            <a:grpSpLocks noChangeAspect="1"/>
          </p:cNvGrpSpPr>
          <p:nvPr/>
        </p:nvGrpSpPr>
        <p:grpSpPr>
          <a:xfrm>
            <a:off x="2451141" y="1451014"/>
            <a:ext cx="1512000" cy="1512000"/>
            <a:chOff x="3720246" y="2102973"/>
            <a:chExt cx="1983042" cy="1983042"/>
          </a:xfrm>
        </p:grpSpPr>
        <p:pic>
          <p:nvPicPr>
            <p:cNvPr id="106" name="图片 105"/>
            <p:cNvPicPr preferRelativeResize="0">
              <a:picLocks/>
            </p:cNvPicPr>
            <p:nvPr/>
          </p:nvPicPr>
          <p:blipFill rotWithShape="1">
            <a:blip r:embed="rId3" cstate="print">
              <a:extLst>
                <a:ext uri="{28A0092B-C50C-407E-A947-70E740481C1C}">
                  <a14:useLocalDpi xmlns:a14="http://schemas.microsoft.com/office/drawing/2010/main" val="0"/>
                </a:ext>
              </a:extLst>
            </a:blip>
            <a:srcRect l="21332" r="12370"/>
            <a:stretch/>
          </p:blipFill>
          <p:spPr>
            <a:xfrm>
              <a:off x="3996096" y="2372166"/>
              <a:ext cx="1440000" cy="1440000"/>
            </a:xfrm>
            <a:prstGeom prst="ellipse">
              <a:avLst/>
            </a:prstGeom>
            <a:ln w="19050">
              <a:solidFill>
                <a:srgbClr val="E7D299"/>
              </a:solidFill>
            </a:ln>
          </p:spPr>
        </p:pic>
        <p:sp>
          <p:nvSpPr>
            <p:cNvPr id="107" name="空心弧 106"/>
            <p:cNvSpPr/>
            <p:nvPr/>
          </p:nvSpPr>
          <p:spPr>
            <a:xfrm rot="16200000">
              <a:off x="3720246" y="2102973"/>
              <a:ext cx="1983042" cy="1983042"/>
            </a:xfrm>
            <a:prstGeom prst="blockArc">
              <a:avLst>
                <a:gd name="adj1" fmla="val 4928093"/>
                <a:gd name="adj2" fmla="val 21316320"/>
                <a:gd name="adj3" fmla="val 9491"/>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Impact" panose="020F0502020204030204"/>
                <a:ea typeface="微软雅黑"/>
                <a:cs typeface="+mn-cs"/>
              </a:endParaRPr>
            </a:p>
          </p:txBody>
        </p:sp>
      </p:grpSp>
      <p:grpSp>
        <p:nvGrpSpPr>
          <p:cNvPr id="109" name="组合 108"/>
          <p:cNvGrpSpPr>
            <a:grpSpLocks noChangeAspect="1"/>
          </p:cNvGrpSpPr>
          <p:nvPr/>
        </p:nvGrpSpPr>
        <p:grpSpPr>
          <a:xfrm>
            <a:off x="5175535" y="1449239"/>
            <a:ext cx="1512000" cy="1512000"/>
            <a:chOff x="6420544" y="2100267"/>
            <a:chExt cx="1983042" cy="1983042"/>
          </a:xfrm>
        </p:grpSpPr>
        <p:pic>
          <p:nvPicPr>
            <p:cNvPr id="110" name="图片 109"/>
            <p:cNvPicPr preferRelativeResize="0">
              <a:picLocks/>
            </p:cNvPicPr>
            <p:nvPr/>
          </p:nvPicPr>
          <p:blipFill rotWithShape="1">
            <a:blip r:embed="rId4" cstate="print">
              <a:extLst>
                <a:ext uri="{28A0092B-C50C-407E-A947-70E740481C1C}">
                  <a14:useLocalDpi xmlns:a14="http://schemas.microsoft.com/office/drawing/2010/main" val="0"/>
                </a:ext>
              </a:extLst>
            </a:blip>
            <a:srcRect l="15712" r="18670"/>
            <a:stretch/>
          </p:blipFill>
          <p:spPr>
            <a:xfrm>
              <a:off x="6709841" y="2356775"/>
              <a:ext cx="1440001" cy="1440001"/>
            </a:xfrm>
            <a:prstGeom prst="ellipse">
              <a:avLst/>
            </a:prstGeom>
            <a:ln w="19050">
              <a:solidFill>
                <a:srgbClr val="DCC084"/>
              </a:solidFill>
            </a:ln>
          </p:spPr>
        </p:pic>
        <p:sp>
          <p:nvSpPr>
            <p:cNvPr id="111" name="空心弧 110"/>
            <p:cNvSpPr/>
            <p:nvPr/>
          </p:nvSpPr>
          <p:spPr>
            <a:xfrm rot="16200000">
              <a:off x="6420544" y="2100267"/>
              <a:ext cx="1983042" cy="1983042"/>
            </a:xfrm>
            <a:prstGeom prst="blockArc">
              <a:avLst>
                <a:gd name="adj1" fmla="val 9175465"/>
                <a:gd name="adj2" fmla="val 21316320"/>
                <a:gd name="adj3" fmla="val 9491"/>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Impact" panose="020F0502020204030204"/>
                <a:ea typeface="微软雅黑"/>
                <a:cs typeface="+mn-cs"/>
              </a:endParaRPr>
            </a:p>
          </p:txBody>
        </p:sp>
      </p:grpSp>
      <p:grpSp>
        <p:nvGrpSpPr>
          <p:cNvPr id="113" name="组合 112"/>
          <p:cNvGrpSpPr>
            <a:grpSpLocks noChangeAspect="1"/>
          </p:cNvGrpSpPr>
          <p:nvPr/>
        </p:nvGrpSpPr>
        <p:grpSpPr>
          <a:xfrm>
            <a:off x="6941314" y="1449238"/>
            <a:ext cx="1512000" cy="1512000"/>
            <a:chOff x="9120843" y="2102973"/>
            <a:chExt cx="1983042" cy="1983042"/>
          </a:xfrm>
        </p:grpSpPr>
        <p:pic>
          <p:nvPicPr>
            <p:cNvPr id="114" name="Picture 4" descr="d:\program files (x86)\360se6\User Data\temp\9885883_154030894000_2.jpg"/>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15369" r="18816"/>
            <a:stretch/>
          </p:blipFill>
          <p:spPr bwMode="auto">
            <a:xfrm>
              <a:off x="9394909" y="2362462"/>
              <a:ext cx="1440000" cy="1440000"/>
            </a:xfrm>
            <a:prstGeom prst="ellipse">
              <a:avLst/>
            </a:prstGeom>
            <a:noFill/>
            <a:ln>
              <a:solidFill>
                <a:srgbClr val="E7D299"/>
              </a:solidFill>
            </a:ln>
            <a:extLst>
              <a:ext uri="{909E8E84-426E-40DD-AFC4-6F175D3DCCD1}">
                <a14:hiddenFill xmlns:a14="http://schemas.microsoft.com/office/drawing/2010/main">
                  <a:solidFill>
                    <a:srgbClr val="FFFFFF"/>
                  </a:solidFill>
                </a14:hiddenFill>
              </a:ext>
            </a:extLst>
          </p:spPr>
        </p:pic>
        <p:sp>
          <p:nvSpPr>
            <p:cNvPr id="115" name="空心弧 114"/>
            <p:cNvSpPr/>
            <p:nvPr/>
          </p:nvSpPr>
          <p:spPr>
            <a:xfrm rot="16200000">
              <a:off x="9120843" y="2102973"/>
              <a:ext cx="1983042" cy="1983042"/>
            </a:xfrm>
            <a:prstGeom prst="blockArc">
              <a:avLst>
                <a:gd name="adj1" fmla="val 3769232"/>
                <a:gd name="adj2" fmla="val 21316320"/>
                <a:gd name="adj3" fmla="val 9491"/>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Impact" panose="020F0502020204030204"/>
                <a:ea typeface="微软雅黑"/>
                <a:cs typeface="+mn-cs"/>
              </a:endParaRPr>
            </a:p>
          </p:txBody>
        </p:sp>
      </p:grpSp>
      <p:sp>
        <p:nvSpPr>
          <p:cNvPr id="117" name="矩形 116"/>
          <p:cNvSpPr/>
          <p:nvPr/>
        </p:nvSpPr>
        <p:spPr>
          <a:xfrm>
            <a:off x="861889" y="3060066"/>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主板市场</a:t>
            </a:r>
            <a:endParaRPr kumimoji="0" lang="zh-CN" altLang="en-US" sz="1600" b="1" i="0" u="none" strike="noStrike" kern="0" cap="none" spc="0" normalizeH="0" baseline="0" noProof="0" dirty="0">
              <a:ln>
                <a:noFill/>
              </a:ln>
              <a:solidFill>
                <a:srgbClr val="D0AB52"/>
              </a:solidFill>
              <a:effectLst/>
              <a:uLnTx/>
              <a:uFillTx/>
            </a:endParaRPr>
          </a:p>
        </p:txBody>
      </p:sp>
      <p:sp>
        <p:nvSpPr>
          <p:cNvPr id="119" name="矩形 118"/>
          <p:cNvSpPr/>
          <p:nvPr/>
        </p:nvSpPr>
        <p:spPr>
          <a:xfrm>
            <a:off x="2543456" y="3060066"/>
            <a:ext cx="121058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创业板市场</a:t>
            </a:r>
            <a:endParaRPr kumimoji="0" lang="zh-CN" altLang="en-US" sz="1600" b="1" i="0" u="none" strike="noStrike" kern="0" cap="none" spc="0" normalizeH="0" baseline="0" noProof="0" dirty="0">
              <a:ln>
                <a:noFill/>
              </a:ln>
              <a:solidFill>
                <a:srgbClr val="D0AB52"/>
              </a:solidFill>
              <a:effectLst/>
              <a:uLnTx/>
              <a:uFillTx/>
            </a:endParaRPr>
          </a:p>
        </p:txBody>
      </p:sp>
      <p:sp>
        <p:nvSpPr>
          <p:cNvPr id="121" name="矩形 120"/>
          <p:cNvSpPr/>
          <p:nvPr/>
        </p:nvSpPr>
        <p:spPr>
          <a:xfrm>
            <a:off x="5326660" y="3060066"/>
            <a:ext cx="121058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新三板市场</a:t>
            </a:r>
            <a:endParaRPr kumimoji="0" lang="zh-CN" altLang="en-US" sz="1600" b="1" i="0" u="none" strike="noStrike" kern="0" cap="none" spc="0" normalizeH="0" baseline="0" noProof="0" dirty="0">
              <a:ln>
                <a:noFill/>
              </a:ln>
              <a:solidFill>
                <a:srgbClr val="D0AB52"/>
              </a:solidFill>
              <a:effectLst/>
              <a:uLnTx/>
              <a:uFillTx/>
            </a:endParaRPr>
          </a:p>
        </p:txBody>
      </p:sp>
      <p:sp>
        <p:nvSpPr>
          <p:cNvPr id="123" name="矩形 122"/>
          <p:cNvSpPr/>
          <p:nvPr/>
        </p:nvSpPr>
        <p:spPr>
          <a:xfrm>
            <a:off x="7178439" y="3060066"/>
            <a:ext cx="121058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新四板市场</a:t>
            </a:r>
            <a:endParaRPr kumimoji="0" lang="zh-CN" altLang="en-US" sz="1600" b="1" i="0" u="none" strike="noStrike" kern="0" cap="none" spc="0" normalizeH="0" baseline="0" noProof="0" dirty="0">
              <a:ln>
                <a:noFill/>
              </a:ln>
              <a:solidFill>
                <a:srgbClr val="D0AB52"/>
              </a:solidFill>
              <a:effectLst/>
              <a:uLnTx/>
              <a:uFillTx/>
            </a:endParaRPr>
          </a:p>
        </p:txBody>
      </p:sp>
      <p:sp>
        <p:nvSpPr>
          <p:cNvPr id="29" name="文本框 28"/>
          <p:cNvSpPr txBox="1"/>
          <p:nvPr/>
        </p:nvSpPr>
        <p:spPr>
          <a:xfrm>
            <a:off x="376990" y="135167"/>
            <a:ext cx="311216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smtClean="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rPr>
              <a:t>多层次资本市场结构</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30" name="直接连接符 29"/>
          <p:cNvCxnSpPr/>
          <p:nvPr/>
        </p:nvCxnSpPr>
        <p:spPr>
          <a:xfrm flipV="1">
            <a:off x="3373019"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09074" y="1147011"/>
            <a:ext cx="3890210" cy="3015915"/>
          </a:xfrm>
          <a:prstGeom prst="rect">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868779" y="1138990"/>
            <a:ext cx="3890210" cy="3015915"/>
          </a:xfrm>
          <a:prstGeom prst="rect">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816394" y="3725814"/>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chemeClr val="bg1"/>
                </a:solidFill>
              </a:rPr>
              <a:t>场内</a:t>
            </a:r>
            <a:r>
              <a:rPr kumimoji="0" lang="zh-CN" altLang="en-US" sz="1600" b="1" i="0" u="none" strike="noStrike" kern="0" cap="none" spc="0" normalizeH="0" baseline="0" noProof="0" dirty="0" smtClean="0">
                <a:ln>
                  <a:noFill/>
                </a:ln>
                <a:solidFill>
                  <a:schemeClr val="bg1"/>
                </a:solidFill>
                <a:effectLst/>
                <a:uLnTx/>
                <a:uFillTx/>
              </a:rPr>
              <a:t>市场</a:t>
            </a:r>
            <a:endParaRPr kumimoji="0" lang="zh-CN" altLang="en-US" sz="1600" b="1" i="0" u="none" strike="noStrike" kern="0" cap="none" spc="0" normalizeH="0" baseline="0" noProof="0" dirty="0">
              <a:ln>
                <a:noFill/>
              </a:ln>
              <a:solidFill>
                <a:schemeClr val="bg1"/>
              </a:solidFill>
              <a:effectLst/>
              <a:uLnTx/>
              <a:uFillTx/>
            </a:endParaRPr>
          </a:p>
        </p:txBody>
      </p:sp>
      <p:sp>
        <p:nvSpPr>
          <p:cNvPr id="35" name="矩形 34"/>
          <p:cNvSpPr/>
          <p:nvPr/>
        </p:nvSpPr>
        <p:spPr>
          <a:xfrm>
            <a:off x="6356310" y="3709772"/>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chemeClr val="bg1"/>
                </a:solidFill>
              </a:rPr>
              <a:t>场外</a:t>
            </a:r>
            <a:r>
              <a:rPr kumimoji="0" lang="zh-CN" altLang="en-US" sz="1600" b="1" i="0" u="none" strike="noStrike" kern="0" cap="none" spc="0" normalizeH="0" baseline="0" noProof="0" dirty="0" smtClean="0">
                <a:ln>
                  <a:noFill/>
                </a:ln>
                <a:solidFill>
                  <a:schemeClr val="bg1"/>
                </a:solidFill>
                <a:effectLst/>
                <a:uLnTx/>
                <a:uFillTx/>
              </a:rPr>
              <a:t>市场</a:t>
            </a:r>
            <a:endParaRPr kumimoji="0" lang="zh-CN" altLang="en-US" sz="1600"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6646340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8"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par>
                          <p:cTn id="19" fill="hold">
                            <p:stCondLst>
                              <p:cond delay="1000"/>
                            </p:stCondLst>
                            <p:childTnLst>
                              <p:par>
                                <p:cTn id="20" presetID="31" presetClass="entr" presetSubtype="0"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750" fill="hold"/>
                                        <p:tgtEl>
                                          <p:spTgt spid="101"/>
                                        </p:tgtEl>
                                        <p:attrNameLst>
                                          <p:attrName>ppt_w</p:attrName>
                                        </p:attrNameLst>
                                      </p:cBhvr>
                                      <p:tavLst>
                                        <p:tav tm="0">
                                          <p:val>
                                            <p:fltVal val="0"/>
                                          </p:val>
                                        </p:tav>
                                        <p:tav tm="100000">
                                          <p:val>
                                            <p:strVal val="#ppt_w"/>
                                          </p:val>
                                        </p:tav>
                                      </p:tavLst>
                                    </p:anim>
                                    <p:anim calcmode="lin" valueType="num">
                                      <p:cBhvr>
                                        <p:cTn id="23" dur="750" fill="hold"/>
                                        <p:tgtEl>
                                          <p:spTgt spid="101"/>
                                        </p:tgtEl>
                                        <p:attrNameLst>
                                          <p:attrName>ppt_h</p:attrName>
                                        </p:attrNameLst>
                                      </p:cBhvr>
                                      <p:tavLst>
                                        <p:tav tm="0">
                                          <p:val>
                                            <p:fltVal val="0"/>
                                          </p:val>
                                        </p:tav>
                                        <p:tav tm="100000">
                                          <p:val>
                                            <p:strVal val="#ppt_h"/>
                                          </p:val>
                                        </p:tav>
                                      </p:tavLst>
                                    </p:anim>
                                    <p:anim calcmode="lin" valueType="num">
                                      <p:cBhvr>
                                        <p:cTn id="24" dur="750" fill="hold"/>
                                        <p:tgtEl>
                                          <p:spTgt spid="101"/>
                                        </p:tgtEl>
                                        <p:attrNameLst>
                                          <p:attrName>style.rotation</p:attrName>
                                        </p:attrNameLst>
                                      </p:cBhvr>
                                      <p:tavLst>
                                        <p:tav tm="0">
                                          <p:val>
                                            <p:fltVal val="90"/>
                                          </p:val>
                                        </p:tav>
                                        <p:tav tm="100000">
                                          <p:val>
                                            <p:fltVal val="0"/>
                                          </p:val>
                                        </p:tav>
                                      </p:tavLst>
                                    </p:anim>
                                    <p:animEffect transition="in" filter="fade">
                                      <p:cBhvr>
                                        <p:cTn id="25" dur="750"/>
                                        <p:tgtEl>
                                          <p:spTgt spid="101"/>
                                        </p:tgtEl>
                                      </p:cBhvr>
                                    </p:animEffect>
                                  </p:childTnLst>
                                </p:cTn>
                              </p:par>
                            </p:childTnLst>
                          </p:cTn>
                        </p:par>
                        <p:par>
                          <p:cTn id="26" fill="hold">
                            <p:stCondLst>
                              <p:cond delay="1750"/>
                            </p:stCondLst>
                            <p:childTnLst>
                              <p:par>
                                <p:cTn id="27" presetID="22" presetClass="entr" presetSubtype="4" fill="hold" grpId="0" nodeType="after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wipe(down)">
                                      <p:cBhvr>
                                        <p:cTn id="29" dur="500"/>
                                        <p:tgtEl>
                                          <p:spTgt spid="117"/>
                                        </p:tgtEl>
                                      </p:cBhvr>
                                    </p:animEffect>
                                  </p:childTnLst>
                                </p:cTn>
                              </p:par>
                            </p:childTnLst>
                          </p:cTn>
                        </p:par>
                        <p:par>
                          <p:cTn id="30" fill="hold">
                            <p:stCondLst>
                              <p:cond delay="2250"/>
                            </p:stCondLst>
                            <p:childTnLst>
                              <p:par>
                                <p:cTn id="31" presetID="31" presetClass="entr" presetSubtype="0" fill="hold" nodeType="afterEffect">
                                  <p:stCondLst>
                                    <p:cond delay="0"/>
                                  </p:stCondLst>
                                  <p:childTnLst>
                                    <p:set>
                                      <p:cBhvr>
                                        <p:cTn id="32" dur="1" fill="hold">
                                          <p:stCondLst>
                                            <p:cond delay="0"/>
                                          </p:stCondLst>
                                        </p:cTn>
                                        <p:tgtEl>
                                          <p:spTgt spid="105"/>
                                        </p:tgtEl>
                                        <p:attrNameLst>
                                          <p:attrName>style.visibility</p:attrName>
                                        </p:attrNameLst>
                                      </p:cBhvr>
                                      <p:to>
                                        <p:strVal val="visible"/>
                                      </p:to>
                                    </p:set>
                                    <p:anim calcmode="lin" valueType="num">
                                      <p:cBhvr>
                                        <p:cTn id="33" dur="750" fill="hold"/>
                                        <p:tgtEl>
                                          <p:spTgt spid="105"/>
                                        </p:tgtEl>
                                        <p:attrNameLst>
                                          <p:attrName>ppt_w</p:attrName>
                                        </p:attrNameLst>
                                      </p:cBhvr>
                                      <p:tavLst>
                                        <p:tav tm="0">
                                          <p:val>
                                            <p:fltVal val="0"/>
                                          </p:val>
                                        </p:tav>
                                        <p:tav tm="100000">
                                          <p:val>
                                            <p:strVal val="#ppt_w"/>
                                          </p:val>
                                        </p:tav>
                                      </p:tavLst>
                                    </p:anim>
                                    <p:anim calcmode="lin" valueType="num">
                                      <p:cBhvr>
                                        <p:cTn id="34" dur="750" fill="hold"/>
                                        <p:tgtEl>
                                          <p:spTgt spid="105"/>
                                        </p:tgtEl>
                                        <p:attrNameLst>
                                          <p:attrName>ppt_h</p:attrName>
                                        </p:attrNameLst>
                                      </p:cBhvr>
                                      <p:tavLst>
                                        <p:tav tm="0">
                                          <p:val>
                                            <p:fltVal val="0"/>
                                          </p:val>
                                        </p:tav>
                                        <p:tav tm="100000">
                                          <p:val>
                                            <p:strVal val="#ppt_h"/>
                                          </p:val>
                                        </p:tav>
                                      </p:tavLst>
                                    </p:anim>
                                    <p:anim calcmode="lin" valueType="num">
                                      <p:cBhvr>
                                        <p:cTn id="35" dur="750" fill="hold"/>
                                        <p:tgtEl>
                                          <p:spTgt spid="105"/>
                                        </p:tgtEl>
                                        <p:attrNameLst>
                                          <p:attrName>style.rotation</p:attrName>
                                        </p:attrNameLst>
                                      </p:cBhvr>
                                      <p:tavLst>
                                        <p:tav tm="0">
                                          <p:val>
                                            <p:fltVal val="90"/>
                                          </p:val>
                                        </p:tav>
                                        <p:tav tm="100000">
                                          <p:val>
                                            <p:fltVal val="0"/>
                                          </p:val>
                                        </p:tav>
                                      </p:tavLst>
                                    </p:anim>
                                    <p:animEffect transition="in" filter="fade">
                                      <p:cBhvr>
                                        <p:cTn id="36" dur="750"/>
                                        <p:tgtEl>
                                          <p:spTgt spid="105"/>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down)">
                                      <p:cBhvr>
                                        <p:cTn id="40" dur="500"/>
                                        <p:tgtEl>
                                          <p:spTgt spid="119"/>
                                        </p:tgtEl>
                                      </p:cBhvr>
                                    </p:animEffect>
                                  </p:childTnLst>
                                </p:cTn>
                              </p:par>
                            </p:childTnLst>
                          </p:cTn>
                        </p:par>
                        <p:par>
                          <p:cTn id="41" fill="hold">
                            <p:stCondLst>
                              <p:cond delay="3500"/>
                            </p:stCondLst>
                            <p:childTnLst>
                              <p:par>
                                <p:cTn id="42" presetID="31" presetClass="entr" presetSubtype="0" fill="hold"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750" fill="hold"/>
                                        <p:tgtEl>
                                          <p:spTgt spid="109"/>
                                        </p:tgtEl>
                                        <p:attrNameLst>
                                          <p:attrName>ppt_w</p:attrName>
                                        </p:attrNameLst>
                                      </p:cBhvr>
                                      <p:tavLst>
                                        <p:tav tm="0">
                                          <p:val>
                                            <p:fltVal val="0"/>
                                          </p:val>
                                        </p:tav>
                                        <p:tav tm="100000">
                                          <p:val>
                                            <p:strVal val="#ppt_w"/>
                                          </p:val>
                                        </p:tav>
                                      </p:tavLst>
                                    </p:anim>
                                    <p:anim calcmode="lin" valueType="num">
                                      <p:cBhvr>
                                        <p:cTn id="45" dur="750" fill="hold"/>
                                        <p:tgtEl>
                                          <p:spTgt spid="109"/>
                                        </p:tgtEl>
                                        <p:attrNameLst>
                                          <p:attrName>ppt_h</p:attrName>
                                        </p:attrNameLst>
                                      </p:cBhvr>
                                      <p:tavLst>
                                        <p:tav tm="0">
                                          <p:val>
                                            <p:fltVal val="0"/>
                                          </p:val>
                                        </p:tav>
                                        <p:tav tm="100000">
                                          <p:val>
                                            <p:strVal val="#ppt_h"/>
                                          </p:val>
                                        </p:tav>
                                      </p:tavLst>
                                    </p:anim>
                                    <p:anim calcmode="lin" valueType="num">
                                      <p:cBhvr>
                                        <p:cTn id="46" dur="750" fill="hold"/>
                                        <p:tgtEl>
                                          <p:spTgt spid="109"/>
                                        </p:tgtEl>
                                        <p:attrNameLst>
                                          <p:attrName>style.rotation</p:attrName>
                                        </p:attrNameLst>
                                      </p:cBhvr>
                                      <p:tavLst>
                                        <p:tav tm="0">
                                          <p:val>
                                            <p:fltVal val="90"/>
                                          </p:val>
                                        </p:tav>
                                        <p:tav tm="100000">
                                          <p:val>
                                            <p:fltVal val="0"/>
                                          </p:val>
                                        </p:tav>
                                      </p:tavLst>
                                    </p:anim>
                                    <p:animEffect transition="in" filter="fade">
                                      <p:cBhvr>
                                        <p:cTn id="47" dur="750"/>
                                        <p:tgtEl>
                                          <p:spTgt spid="109"/>
                                        </p:tgtEl>
                                      </p:cBhvr>
                                    </p:animEffect>
                                  </p:childTnLst>
                                </p:cTn>
                              </p:par>
                            </p:childTnLst>
                          </p:cTn>
                        </p:par>
                        <p:par>
                          <p:cTn id="48" fill="hold">
                            <p:stCondLst>
                              <p:cond delay="4250"/>
                            </p:stCondLst>
                            <p:childTnLst>
                              <p:par>
                                <p:cTn id="49" presetID="22" presetClass="entr" presetSubtype="4" fill="hold" grpId="0" nodeType="after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wipe(down)">
                                      <p:cBhvr>
                                        <p:cTn id="51" dur="500"/>
                                        <p:tgtEl>
                                          <p:spTgt spid="121"/>
                                        </p:tgtEl>
                                      </p:cBhvr>
                                    </p:animEffect>
                                  </p:childTnLst>
                                </p:cTn>
                              </p:par>
                            </p:childTnLst>
                          </p:cTn>
                        </p:par>
                        <p:par>
                          <p:cTn id="52" fill="hold">
                            <p:stCondLst>
                              <p:cond delay="4750"/>
                            </p:stCondLst>
                            <p:childTnLst>
                              <p:par>
                                <p:cTn id="53" presetID="31" presetClass="entr" presetSubtype="0" fill="hold" nodeType="afterEffect">
                                  <p:stCondLst>
                                    <p:cond delay="0"/>
                                  </p:stCondLst>
                                  <p:childTnLst>
                                    <p:set>
                                      <p:cBhvr>
                                        <p:cTn id="54" dur="1" fill="hold">
                                          <p:stCondLst>
                                            <p:cond delay="0"/>
                                          </p:stCondLst>
                                        </p:cTn>
                                        <p:tgtEl>
                                          <p:spTgt spid="113"/>
                                        </p:tgtEl>
                                        <p:attrNameLst>
                                          <p:attrName>style.visibility</p:attrName>
                                        </p:attrNameLst>
                                      </p:cBhvr>
                                      <p:to>
                                        <p:strVal val="visible"/>
                                      </p:to>
                                    </p:set>
                                    <p:anim calcmode="lin" valueType="num">
                                      <p:cBhvr>
                                        <p:cTn id="55" dur="750" fill="hold"/>
                                        <p:tgtEl>
                                          <p:spTgt spid="113"/>
                                        </p:tgtEl>
                                        <p:attrNameLst>
                                          <p:attrName>ppt_w</p:attrName>
                                        </p:attrNameLst>
                                      </p:cBhvr>
                                      <p:tavLst>
                                        <p:tav tm="0">
                                          <p:val>
                                            <p:fltVal val="0"/>
                                          </p:val>
                                        </p:tav>
                                        <p:tav tm="100000">
                                          <p:val>
                                            <p:strVal val="#ppt_w"/>
                                          </p:val>
                                        </p:tav>
                                      </p:tavLst>
                                    </p:anim>
                                    <p:anim calcmode="lin" valueType="num">
                                      <p:cBhvr>
                                        <p:cTn id="56" dur="750" fill="hold"/>
                                        <p:tgtEl>
                                          <p:spTgt spid="113"/>
                                        </p:tgtEl>
                                        <p:attrNameLst>
                                          <p:attrName>ppt_h</p:attrName>
                                        </p:attrNameLst>
                                      </p:cBhvr>
                                      <p:tavLst>
                                        <p:tav tm="0">
                                          <p:val>
                                            <p:fltVal val="0"/>
                                          </p:val>
                                        </p:tav>
                                        <p:tav tm="100000">
                                          <p:val>
                                            <p:strVal val="#ppt_h"/>
                                          </p:val>
                                        </p:tav>
                                      </p:tavLst>
                                    </p:anim>
                                    <p:anim calcmode="lin" valueType="num">
                                      <p:cBhvr>
                                        <p:cTn id="57" dur="750" fill="hold"/>
                                        <p:tgtEl>
                                          <p:spTgt spid="113"/>
                                        </p:tgtEl>
                                        <p:attrNameLst>
                                          <p:attrName>style.rotation</p:attrName>
                                        </p:attrNameLst>
                                      </p:cBhvr>
                                      <p:tavLst>
                                        <p:tav tm="0">
                                          <p:val>
                                            <p:fltVal val="90"/>
                                          </p:val>
                                        </p:tav>
                                        <p:tav tm="100000">
                                          <p:val>
                                            <p:fltVal val="0"/>
                                          </p:val>
                                        </p:tav>
                                      </p:tavLst>
                                    </p:anim>
                                    <p:animEffect transition="in" filter="fade">
                                      <p:cBhvr>
                                        <p:cTn id="58" dur="750"/>
                                        <p:tgtEl>
                                          <p:spTgt spid="113"/>
                                        </p:tgtEl>
                                      </p:cBhvr>
                                    </p:animEffect>
                                  </p:childTnLst>
                                </p:cTn>
                              </p:par>
                            </p:childTnLst>
                          </p:cTn>
                        </p:par>
                        <p:par>
                          <p:cTn id="59" fill="hold">
                            <p:stCondLst>
                              <p:cond delay="5500"/>
                            </p:stCondLst>
                            <p:childTnLst>
                              <p:par>
                                <p:cTn id="60" presetID="22" presetClass="entr" presetSubtype="4" fill="hold" grpId="0"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down)">
                                      <p:cBhvr>
                                        <p:cTn id="62" dur="500"/>
                                        <p:tgtEl>
                                          <p:spTgt spid="123"/>
                                        </p:tgtEl>
                                      </p:cBhvr>
                                    </p:animEffect>
                                  </p:childTnLst>
                                </p:cTn>
                              </p:par>
                            </p:childTnLst>
                          </p:cTn>
                        </p:par>
                        <p:par>
                          <p:cTn id="63" fill="hold">
                            <p:stCondLst>
                              <p:cond delay="6000"/>
                            </p:stCondLst>
                            <p:childTnLst>
                              <p:par>
                                <p:cTn id="64" presetID="22" presetClass="entr" presetSubtype="4"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childTnLst>
                          </p:cTn>
                        </p:par>
                        <p:par>
                          <p:cTn id="67" fill="hold">
                            <p:stCondLst>
                              <p:cond delay="6500"/>
                            </p:stCondLst>
                            <p:childTnLst>
                              <p:par>
                                <p:cTn id="68" presetID="22" presetClass="entr" presetSubtype="4"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9" grpId="0"/>
      <p:bldP spid="121" grpId="0"/>
      <p:bldP spid="123" grpId="0"/>
      <p:bldP spid="29"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587974"/>
            <a:ext cx="2826390" cy="0"/>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826390" y="2643758"/>
            <a:ext cx="0" cy="1944216"/>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2267744" y="2643758"/>
            <a:ext cx="558646" cy="288032"/>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763688" y="2931790"/>
            <a:ext cx="504056" cy="0"/>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763688" y="2499742"/>
            <a:ext cx="180020" cy="432048"/>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943708" y="1635646"/>
            <a:ext cx="1450447" cy="864097"/>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19660326">
            <a:off x="1918411" y="1987432"/>
            <a:ext cx="1996134" cy="461665"/>
          </a:xfrm>
          <a:prstGeom prst="rect">
            <a:avLst/>
          </a:prstGeom>
        </p:spPr>
        <p:txBody>
          <a:bodyPr wrap="square">
            <a:spAutoFit/>
          </a:bodyPr>
          <a:lstStyle/>
          <a:p>
            <a:pPr lvl="0" algn="ctr">
              <a:defRPr/>
            </a:pPr>
            <a:r>
              <a:rPr lang="zh-CN" altLang="en-US" sz="2400" b="1" dirty="0" smtClean="0">
                <a:solidFill>
                  <a:srgbClr val="D0AB52"/>
                </a:solidFill>
                <a:latin typeface="微软雅黑" panose="020B0503020204020204" pitchFamily="34" charset="-122"/>
                <a:ea typeface="微软雅黑" panose="020B0503020204020204" pitchFamily="34" charset="-122"/>
              </a:rPr>
              <a:t>新三板建设</a:t>
            </a:r>
            <a:endParaRPr lang="en-US" altLang="zh-CN" sz="2400" b="1" dirty="0">
              <a:solidFill>
                <a:srgbClr val="D0AB52"/>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3819344" y="1544078"/>
            <a:ext cx="104584" cy="451608"/>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395156" y="1544078"/>
            <a:ext cx="528772" cy="94703"/>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059832" y="1995686"/>
            <a:ext cx="759512" cy="504057"/>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059832" y="2499742"/>
            <a:ext cx="0" cy="1728192"/>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59832" y="4227934"/>
            <a:ext cx="3816424" cy="0"/>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V="1">
            <a:off x="6373406" y="3749163"/>
            <a:ext cx="987444" cy="2214"/>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rot="16200000">
            <a:off x="6675714" y="2873455"/>
            <a:ext cx="404257" cy="404257"/>
          </a:xfrm>
          <a:prstGeom prst="arc">
            <a:avLst>
              <a:gd name="adj1" fmla="val 10719605"/>
              <a:gd name="adj2" fmla="val 0"/>
            </a:avLst>
          </a:prstGeom>
          <a:ln w="19050">
            <a:solidFill>
              <a:srgbClr val="D0AB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直接连接符 18"/>
          <p:cNvCxnSpPr/>
          <p:nvPr/>
        </p:nvCxnSpPr>
        <p:spPr>
          <a:xfrm flipV="1">
            <a:off x="6873080" y="2553588"/>
            <a:ext cx="0" cy="323041"/>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rot="5400000" flipH="1">
            <a:off x="6667777" y="2147915"/>
            <a:ext cx="404257" cy="404257"/>
          </a:xfrm>
          <a:prstGeom prst="arc">
            <a:avLst>
              <a:gd name="adj1" fmla="val 10719605"/>
              <a:gd name="adj2" fmla="val 0"/>
            </a:avLst>
          </a:prstGeom>
          <a:ln w="19050">
            <a:solidFill>
              <a:srgbClr val="D0AB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p:cNvCxnSpPr/>
          <p:nvPr/>
        </p:nvCxnSpPr>
        <p:spPr>
          <a:xfrm flipV="1">
            <a:off x="6879430" y="1828049"/>
            <a:ext cx="0" cy="323041"/>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22" name="弧形 21"/>
          <p:cNvSpPr/>
          <p:nvPr/>
        </p:nvSpPr>
        <p:spPr>
          <a:xfrm rot="16200000">
            <a:off x="6678889" y="1422376"/>
            <a:ext cx="404257" cy="404257"/>
          </a:xfrm>
          <a:prstGeom prst="arc">
            <a:avLst>
              <a:gd name="adj1" fmla="val 10719605"/>
              <a:gd name="adj2" fmla="val 0"/>
            </a:avLst>
          </a:prstGeom>
          <a:ln w="19050">
            <a:solidFill>
              <a:srgbClr val="D0AB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6708491" y="2898537"/>
            <a:ext cx="636713" cy="369332"/>
          </a:xfrm>
          <a:prstGeom prst="rect">
            <a:avLst/>
          </a:prstGeom>
        </p:spPr>
        <p:txBody>
          <a:bodyPr wrap="none">
            <a:spAutoFit/>
          </a:bodyPr>
          <a:lstStyle/>
          <a:p>
            <a:pPr lvl="0" algn="ctr"/>
            <a:r>
              <a:rPr lang="en-US" altLang="zh-CN" sz="1800" dirty="0" smtClean="0">
                <a:solidFill>
                  <a:srgbClr val="DCC084"/>
                </a:solidFill>
                <a:latin typeface="Impact" pitchFamily="34" charset="0"/>
              </a:rPr>
              <a:t>2007</a:t>
            </a:r>
            <a:endParaRPr lang="zh-CN" altLang="en-US" sz="1800" dirty="0">
              <a:solidFill>
                <a:srgbClr val="DCC084"/>
              </a:solidFill>
              <a:latin typeface="Impact" pitchFamily="34" charset="0"/>
            </a:endParaRPr>
          </a:p>
        </p:txBody>
      </p:sp>
      <p:sp>
        <p:nvSpPr>
          <p:cNvPr id="24" name="矩形 23"/>
          <p:cNvSpPr/>
          <p:nvPr/>
        </p:nvSpPr>
        <p:spPr>
          <a:xfrm flipH="1">
            <a:off x="7236839" y="2929315"/>
            <a:ext cx="630301" cy="338554"/>
          </a:xfrm>
          <a:prstGeom prst="rect">
            <a:avLst/>
          </a:prstGeom>
        </p:spPr>
        <p:txBody>
          <a:bodyPr wrap="none">
            <a:spAutoFit/>
          </a:bodyPr>
          <a:lstStyle/>
          <a:p>
            <a:pPr lvl="0">
              <a:defRPr/>
            </a:pPr>
            <a:r>
              <a:rPr lang="en-US" altLang="zh-CN" sz="1600" kern="0" dirty="0" smtClean="0">
                <a:solidFill>
                  <a:schemeClr val="bg1"/>
                </a:solidFill>
                <a:latin typeface="微软雅黑" panose="020B0503020204020204" pitchFamily="34" charset="-122"/>
                <a:ea typeface="微软雅黑" panose="020B0503020204020204" pitchFamily="34" charset="-122"/>
              </a:rPr>
              <a:t>24</a:t>
            </a:r>
            <a:r>
              <a:rPr lang="zh-CN" altLang="en-US" sz="1600" kern="0" dirty="0" smtClean="0">
                <a:solidFill>
                  <a:schemeClr val="bg1"/>
                </a:solidFill>
                <a:latin typeface="微软雅黑" panose="020B0503020204020204" pitchFamily="34" charset="-122"/>
                <a:ea typeface="微软雅黑" panose="020B0503020204020204" pitchFamily="34" charset="-122"/>
              </a:rPr>
              <a:t>家</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6455037" y="2174407"/>
            <a:ext cx="627095" cy="369332"/>
          </a:xfrm>
          <a:prstGeom prst="rect">
            <a:avLst/>
          </a:prstGeom>
        </p:spPr>
        <p:txBody>
          <a:bodyPr wrap="none">
            <a:spAutoFit/>
          </a:bodyPr>
          <a:lstStyle/>
          <a:p>
            <a:pPr lvl="0" algn="ctr"/>
            <a:r>
              <a:rPr lang="en-US" altLang="zh-CN" sz="1800" dirty="0" smtClean="0">
                <a:solidFill>
                  <a:srgbClr val="DCC084"/>
                </a:solidFill>
                <a:latin typeface="Impact" pitchFamily="34" charset="0"/>
              </a:rPr>
              <a:t>2012</a:t>
            </a:r>
            <a:endParaRPr lang="zh-CN" altLang="en-US" sz="1800" dirty="0">
              <a:solidFill>
                <a:srgbClr val="DCC084"/>
              </a:solidFill>
              <a:latin typeface="Impact" pitchFamily="34" charset="0"/>
            </a:endParaRPr>
          </a:p>
        </p:txBody>
      </p:sp>
      <p:sp>
        <p:nvSpPr>
          <p:cNvPr id="26" name="矩形 25"/>
          <p:cNvSpPr/>
          <p:nvPr/>
        </p:nvSpPr>
        <p:spPr>
          <a:xfrm flipH="1">
            <a:off x="5694896" y="2205185"/>
            <a:ext cx="750526" cy="338554"/>
          </a:xfrm>
          <a:prstGeom prst="rect">
            <a:avLst/>
          </a:prstGeom>
        </p:spPr>
        <p:txBody>
          <a:bodyPr wrap="none">
            <a:spAutoFit/>
          </a:bodyPr>
          <a:lstStyle/>
          <a:p>
            <a:pPr lvl="0">
              <a:defRPr/>
            </a:pPr>
            <a:r>
              <a:rPr lang="en-US" altLang="zh-CN" sz="1600" kern="0" dirty="0" smtClean="0">
                <a:solidFill>
                  <a:schemeClr val="bg1"/>
                </a:solidFill>
                <a:latin typeface="微软雅黑" panose="020B0503020204020204" pitchFamily="34" charset="-122"/>
                <a:ea typeface="微软雅黑" panose="020B0503020204020204" pitchFamily="34" charset="-122"/>
              </a:rPr>
              <a:t>160</a:t>
            </a:r>
            <a:r>
              <a:rPr lang="zh-CN" altLang="en-US" sz="1600" kern="0" dirty="0" smtClean="0">
                <a:solidFill>
                  <a:schemeClr val="bg1"/>
                </a:solidFill>
                <a:latin typeface="微软雅黑" panose="020B0503020204020204" pitchFamily="34" charset="-122"/>
                <a:ea typeface="微软雅黑" panose="020B0503020204020204" pitchFamily="34" charset="-122"/>
              </a:rPr>
              <a:t>家</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6681492" y="1431823"/>
            <a:ext cx="627095" cy="369332"/>
          </a:xfrm>
          <a:prstGeom prst="rect">
            <a:avLst/>
          </a:prstGeom>
        </p:spPr>
        <p:txBody>
          <a:bodyPr wrap="none">
            <a:spAutoFit/>
          </a:bodyPr>
          <a:lstStyle/>
          <a:p>
            <a:pPr lvl="0" algn="ctr"/>
            <a:r>
              <a:rPr lang="en-US" altLang="zh-CN" sz="1800" dirty="0" smtClean="0">
                <a:solidFill>
                  <a:srgbClr val="DCC084"/>
                </a:solidFill>
                <a:latin typeface="Impact" pitchFamily="34" charset="0"/>
              </a:rPr>
              <a:t>2014</a:t>
            </a:r>
            <a:endParaRPr lang="zh-CN" altLang="en-US" sz="1800" dirty="0">
              <a:solidFill>
                <a:srgbClr val="DCC084"/>
              </a:solidFill>
              <a:latin typeface="Impact" pitchFamily="34" charset="0"/>
            </a:endParaRPr>
          </a:p>
        </p:txBody>
      </p:sp>
      <p:sp>
        <p:nvSpPr>
          <p:cNvPr id="28" name="矩形 27"/>
          <p:cNvSpPr/>
          <p:nvPr/>
        </p:nvSpPr>
        <p:spPr>
          <a:xfrm flipH="1">
            <a:off x="7322924" y="1462601"/>
            <a:ext cx="750526" cy="338554"/>
          </a:xfrm>
          <a:prstGeom prst="rect">
            <a:avLst/>
          </a:prstGeom>
        </p:spPr>
        <p:txBody>
          <a:bodyPr wrap="none">
            <a:spAutoFit/>
          </a:bodyPr>
          <a:lstStyle/>
          <a:p>
            <a:pPr lvl="0">
              <a:defRPr/>
            </a:pPr>
            <a:r>
              <a:rPr lang="en-US" altLang="zh-CN" sz="1600" kern="0" dirty="0" smtClean="0">
                <a:solidFill>
                  <a:schemeClr val="bg1"/>
                </a:solidFill>
                <a:latin typeface="微软雅黑" panose="020B0503020204020204" pitchFamily="34" charset="-122"/>
                <a:ea typeface="微软雅黑" panose="020B0503020204020204" pitchFamily="34" charset="-122"/>
              </a:rPr>
              <a:t>811</a:t>
            </a:r>
            <a:r>
              <a:rPr lang="zh-CN" altLang="en-US" sz="1600" kern="0" dirty="0" smtClean="0">
                <a:solidFill>
                  <a:schemeClr val="bg1"/>
                </a:solidFill>
                <a:latin typeface="微软雅黑" panose="020B0503020204020204" pitchFamily="34" charset="-122"/>
                <a:ea typeface="微软雅黑" panose="020B0503020204020204" pitchFamily="34" charset="-122"/>
              </a:rPr>
              <a:t>家</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V="1">
            <a:off x="6873080" y="1105215"/>
            <a:ext cx="0" cy="323041"/>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30" name="弧形 29"/>
          <p:cNvSpPr/>
          <p:nvPr/>
        </p:nvSpPr>
        <p:spPr>
          <a:xfrm rot="5400000" flipH="1">
            <a:off x="6667777" y="699542"/>
            <a:ext cx="404257" cy="404257"/>
          </a:xfrm>
          <a:prstGeom prst="arc">
            <a:avLst>
              <a:gd name="adj1" fmla="val 10719605"/>
              <a:gd name="adj2" fmla="val 0"/>
            </a:avLst>
          </a:prstGeom>
          <a:ln w="19050">
            <a:solidFill>
              <a:srgbClr val="D0AB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1" name="直接连接符 30"/>
          <p:cNvCxnSpPr/>
          <p:nvPr/>
        </p:nvCxnSpPr>
        <p:spPr>
          <a:xfrm flipV="1">
            <a:off x="6879430" y="1"/>
            <a:ext cx="0" cy="699541"/>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400800" y="726034"/>
            <a:ext cx="670255" cy="369332"/>
          </a:xfrm>
          <a:prstGeom prst="rect">
            <a:avLst/>
          </a:prstGeom>
        </p:spPr>
        <p:txBody>
          <a:bodyPr wrap="square">
            <a:spAutoFit/>
          </a:bodyPr>
          <a:lstStyle/>
          <a:p>
            <a:pPr lvl="0" algn="ctr"/>
            <a:r>
              <a:rPr lang="en-US" altLang="zh-CN" sz="1800" dirty="0" smtClean="0">
                <a:solidFill>
                  <a:srgbClr val="DCC084"/>
                </a:solidFill>
                <a:latin typeface="Impact" pitchFamily="34" charset="0"/>
              </a:rPr>
              <a:t>2015</a:t>
            </a:r>
            <a:endParaRPr lang="zh-CN" altLang="en-US" sz="1800" dirty="0">
              <a:solidFill>
                <a:srgbClr val="DCC084"/>
              </a:solidFill>
              <a:latin typeface="Impact" pitchFamily="34" charset="0"/>
            </a:endParaRPr>
          </a:p>
        </p:txBody>
      </p:sp>
      <p:sp>
        <p:nvSpPr>
          <p:cNvPr id="33" name="矩形 32"/>
          <p:cNvSpPr/>
          <p:nvPr/>
        </p:nvSpPr>
        <p:spPr>
          <a:xfrm flipH="1">
            <a:off x="4968044" y="756812"/>
            <a:ext cx="1485308" cy="338554"/>
          </a:xfrm>
          <a:prstGeom prst="rect">
            <a:avLst/>
          </a:prstGeom>
        </p:spPr>
        <p:txBody>
          <a:bodyPr wrap="square">
            <a:spAutoFit/>
          </a:bodyPr>
          <a:lstStyle/>
          <a:p>
            <a:pPr lvl="0" algn="r">
              <a:defRPr/>
            </a:pPr>
            <a:r>
              <a:rPr lang="en-US" altLang="zh-CN" sz="1600" kern="0" dirty="0">
                <a:solidFill>
                  <a:schemeClr val="bg1"/>
                </a:solidFill>
                <a:latin typeface="微软雅黑" panose="020B0503020204020204" pitchFamily="34" charset="-122"/>
                <a:ea typeface="微软雅黑" panose="020B0503020204020204" pitchFamily="34" charset="-122"/>
              </a:rPr>
              <a:t> </a:t>
            </a:r>
            <a:r>
              <a:rPr lang="zh-CN" altLang="en-US" sz="1600" kern="0" dirty="0">
                <a:solidFill>
                  <a:schemeClr val="bg1"/>
                </a:solidFill>
                <a:latin typeface="微软雅黑" panose="020B0503020204020204" pitchFamily="34" charset="-122"/>
                <a:ea typeface="微软雅黑" panose="020B0503020204020204" pitchFamily="34" charset="-122"/>
              </a:rPr>
              <a:t>突破</a:t>
            </a:r>
            <a:r>
              <a:rPr lang="en-US" altLang="zh-CN" sz="1600" kern="0" dirty="0" smtClean="0">
                <a:solidFill>
                  <a:schemeClr val="bg1"/>
                </a:solidFill>
                <a:latin typeface="微软雅黑" panose="020B0503020204020204" pitchFamily="34" charset="-122"/>
                <a:ea typeface="微软雅黑" panose="020B0503020204020204" pitchFamily="34" charset="-122"/>
              </a:rPr>
              <a:t>40</a:t>
            </a:r>
            <a:r>
              <a:rPr lang="en-US" altLang="zh-CN" sz="1600" kern="0" dirty="0" smtClean="0">
                <a:solidFill>
                  <a:schemeClr val="bg1"/>
                </a:solidFill>
                <a:latin typeface="微软雅黑" panose="020B0503020204020204" pitchFamily="34" charset="-122"/>
                <a:ea typeface="微软雅黑" panose="020B0503020204020204" pitchFamily="34" charset="-122"/>
              </a:rPr>
              <a:t>00</a:t>
            </a:r>
            <a:r>
              <a:rPr lang="zh-CN" altLang="en-US" sz="1600" kern="0" dirty="0" smtClean="0">
                <a:solidFill>
                  <a:schemeClr val="bg1"/>
                </a:solidFill>
                <a:latin typeface="微软雅黑" panose="020B0503020204020204" pitchFamily="34" charset="-122"/>
                <a:ea typeface="微软雅黑" panose="020B0503020204020204" pitchFamily="34" charset="-122"/>
              </a:rPr>
              <a:t>家</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4888997" y="338367"/>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128211" y="3610820"/>
            <a:ext cx="3641557" cy="461665"/>
          </a:xfrm>
          <a:prstGeom prst="rect">
            <a:avLst/>
          </a:prstGeom>
        </p:spPr>
        <p:txBody>
          <a:bodyPr wrap="square">
            <a:spAutoFit/>
          </a:bodyPr>
          <a:lstStyle/>
          <a:p>
            <a:r>
              <a:rPr lang="zh-CN" altLang="en-US" sz="1200" dirty="0" smtClean="0">
                <a:solidFill>
                  <a:schemeClr val="bg1"/>
                </a:solidFill>
              </a:rPr>
              <a:t>截止</a:t>
            </a:r>
            <a:r>
              <a:rPr lang="en-US" altLang="zh-CN" sz="1200" dirty="0" smtClean="0">
                <a:solidFill>
                  <a:schemeClr val="bg1"/>
                </a:solidFill>
              </a:rPr>
              <a:t>9</a:t>
            </a:r>
            <a:r>
              <a:rPr lang="zh-CN" altLang="en-US" sz="1200" dirty="0" smtClean="0">
                <a:solidFill>
                  <a:schemeClr val="bg1"/>
                </a:solidFill>
              </a:rPr>
              <a:t>月</a:t>
            </a:r>
            <a:r>
              <a:rPr lang="en-US" altLang="zh-CN" sz="1200" dirty="0" smtClean="0">
                <a:solidFill>
                  <a:schemeClr val="bg1"/>
                </a:solidFill>
              </a:rPr>
              <a:t>22</a:t>
            </a:r>
            <a:r>
              <a:rPr lang="zh-CN" altLang="en-US" sz="1200" dirty="0" smtClean="0">
                <a:solidFill>
                  <a:schemeClr val="bg1"/>
                </a:solidFill>
              </a:rPr>
              <a:t>日</a:t>
            </a:r>
            <a:r>
              <a:rPr lang="zh-CN" altLang="en-US" sz="1200" dirty="0" smtClean="0">
                <a:solidFill>
                  <a:schemeClr val="bg1"/>
                </a:solidFill>
              </a:rPr>
              <a:t>，挂牌公司达</a:t>
            </a:r>
            <a:r>
              <a:rPr lang="en-US" altLang="zh-CN" sz="1200" dirty="0" smtClean="0">
                <a:solidFill>
                  <a:schemeClr val="bg1"/>
                </a:solidFill>
              </a:rPr>
              <a:t>3,512</a:t>
            </a:r>
            <a:r>
              <a:rPr lang="zh-CN" altLang="en-US" sz="1200" dirty="0" smtClean="0">
                <a:solidFill>
                  <a:schemeClr val="bg1"/>
                </a:solidFill>
              </a:rPr>
              <a:t>家</a:t>
            </a:r>
            <a:r>
              <a:rPr lang="zh-CN" altLang="en-US" sz="1200" dirty="0" smtClean="0">
                <a:solidFill>
                  <a:schemeClr val="bg1"/>
                </a:solidFill>
              </a:rPr>
              <a:t>，总股本</a:t>
            </a:r>
            <a:r>
              <a:rPr lang="en-US" altLang="zh-CN" sz="1200" dirty="0" smtClean="0">
                <a:solidFill>
                  <a:schemeClr val="bg1"/>
                </a:solidFill>
              </a:rPr>
              <a:t>1,853.21</a:t>
            </a:r>
            <a:r>
              <a:rPr lang="zh-CN" altLang="en-US" sz="1200" dirty="0" smtClean="0">
                <a:solidFill>
                  <a:schemeClr val="bg1"/>
                </a:solidFill>
              </a:rPr>
              <a:t>亿股，总市值达</a:t>
            </a:r>
            <a:r>
              <a:rPr lang="en-US" altLang="zh-CN" sz="1200" dirty="0" smtClean="0">
                <a:solidFill>
                  <a:schemeClr val="bg1"/>
                </a:solidFill>
              </a:rPr>
              <a:t>14,139.64</a:t>
            </a:r>
            <a:r>
              <a:rPr lang="zh-CN" altLang="en-US" sz="1200" dirty="0" smtClean="0">
                <a:solidFill>
                  <a:schemeClr val="bg1"/>
                </a:solidFill>
              </a:rPr>
              <a:t>亿元。平均市值为</a:t>
            </a:r>
            <a:r>
              <a:rPr lang="en-US" altLang="zh-CN" sz="1200" dirty="0" smtClean="0">
                <a:solidFill>
                  <a:schemeClr val="bg1"/>
                </a:solidFill>
              </a:rPr>
              <a:t>4.2</a:t>
            </a:r>
            <a:r>
              <a:rPr lang="zh-CN" altLang="en-US" sz="1200" dirty="0" smtClean="0">
                <a:solidFill>
                  <a:schemeClr val="bg1"/>
                </a:solidFill>
              </a:rPr>
              <a:t>亿。</a:t>
            </a:r>
            <a:endParaRPr lang="zh-CN" altLang="en-US" sz="1200" dirty="0">
              <a:solidFill>
                <a:schemeClr val="bg1"/>
              </a:solidFill>
            </a:endParaRPr>
          </a:p>
        </p:txBody>
      </p:sp>
      <p:sp>
        <p:nvSpPr>
          <p:cNvPr id="40" name="文本框 28"/>
          <p:cNvSpPr txBox="1"/>
          <p:nvPr/>
        </p:nvSpPr>
        <p:spPr>
          <a:xfrm>
            <a:off x="435980" y="135167"/>
            <a:ext cx="447290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smtClean="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rPr>
              <a:t>多层次资本市场上升为国家战略</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extLst>
      <p:ext uri="{BB962C8B-B14F-4D97-AF65-F5344CB8AC3E}">
        <p14:creationId xmlns:p14="http://schemas.microsoft.com/office/powerpoint/2010/main" val="402931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53" presetClass="entr" presetSubtype="528"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Effect transition="in" filter="fade">
                                      <p:cBhvr>
                                        <p:cTn id="15" dur="500"/>
                                        <p:tgtEl>
                                          <p:spTgt spid="40"/>
                                        </p:tgtEl>
                                      </p:cBhvr>
                                    </p:animEffect>
                                    <p:anim calcmode="lin" valueType="num">
                                      <p:cBhvr>
                                        <p:cTn id="16" dur="500" fill="hold"/>
                                        <p:tgtEl>
                                          <p:spTgt spid="40"/>
                                        </p:tgtEl>
                                        <p:attrNameLst>
                                          <p:attrName>ppt_x</p:attrName>
                                        </p:attrNameLst>
                                      </p:cBhvr>
                                      <p:tavLst>
                                        <p:tav tm="0">
                                          <p:val>
                                            <p:fltVal val="0.5"/>
                                          </p:val>
                                        </p:tav>
                                        <p:tav tm="100000">
                                          <p:val>
                                            <p:strVal val="#ppt_x"/>
                                          </p:val>
                                        </p:tav>
                                      </p:tavLst>
                                    </p:anim>
                                    <p:anim calcmode="lin" valueType="num">
                                      <p:cBhvr>
                                        <p:cTn id="17" dur="500" fill="hold"/>
                                        <p:tgtEl>
                                          <p:spTgt spid="40"/>
                                        </p:tgtEl>
                                        <p:attrNameLst>
                                          <p:attrName>ppt_y</p:attrName>
                                        </p:attrNameLst>
                                      </p:cBhvr>
                                      <p:tavLst>
                                        <p:tav tm="0">
                                          <p:val>
                                            <p:fltVal val="0.5"/>
                                          </p:val>
                                        </p:tav>
                                        <p:tav tm="100000">
                                          <p:val>
                                            <p:strVal val="#ppt_y"/>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par>
                          <p:cTn id="50" fill="hold">
                            <p:stCondLst>
                              <p:cond delay="4500"/>
                            </p:stCondLst>
                            <p:childTnLst>
                              <p:par>
                                <p:cTn id="51" presetID="22" presetClass="entr" presetSubtype="1"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500"/>
                                        <p:tgtEl>
                                          <p:spTgt spid="11"/>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up)">
                                      <p:cBhvr>
                                        <p:cTn id="57" dur="250"/>
                                        <p:tgtEl>
                                          <p:spTgt spid="12"/>
                                        </p:tgtEl>
                                      </p:cBhvr>
                                    </p:animEffect>
                                  </p:childTnLst>
                                </p:cTn>
                              </p:par>
                            </p:childTnLst>
                          </p:cTn>
                        </p:par>
                        <p:par>
                          <p:cTn id="58" fill="hold">
                            <p:stCondLst>
                              <p:cond delay="5250"/>
                            </p:stCondLst>
                            <p:childTnLst>
                              <p:par>
                                <p:cTn id="59" presetID="22" presetClass="entr" presetSubtype="8"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250"/>
                                        <p:tgtEl>
                                          <p:spTgt spid="13"/>
                                        </p:tgtEl>
                                      </p:cBhvr>
                                    </p:animEffect>
                                  </p:childTnLst>
                                </p:cTn>
                              </p:par>
                            </p:childTnLst>
                          </p:cTn>
                        </p:par>
                        <p:par>
                          <p:cTn id="62" fill="hold">
                            <p:stCondLst>
                              <p:cond delay="5500"/>
                            </p:stCondLst>
                            <p:childTnLst>
                              <p:par>
                                <p:cTn id="63" presetID="31" presetClass="entr" presetSubtype="0" fill="hold" grpId="0" nodeType="afterEffect">
                                  <p:stCondLst>
                                    <p:cond delay="0"/>
                                  </p:stCondLst>
                                  <p:iterate type="lt">
                                    <p:tmPct val="3000"/>
                                  </p:iterate>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 calcmode="lin" valueType="num">
                                      <p:cBhvr>
                                        <p:cTn id="67" dur="500" fill="hold"/>
                                        <p:tgtEl>
                                          <p:spTgt spid="8"/>
                                        </p:tgtEl>
                                        <p:attrNameLst>
                                          <p:attrName>style.rotation</p:attrName>
                                        </p:attrNameLst>
                                      </p:cBhvr>
                                      <p:tavLst>
                                        <p:tav tm="0">
                                          <p:val>
                                            <p:fltVal val="90"/>
                                          </p:val>
                                        </p:tav>
                                        <p:tav tm="100000">
                                          <p:val>
                                            <p:fltVal val="0"/>
                                          </p:val>
                                        </p:tav>
                                      </p:tavLst>
                                    </p:anim>
                                    <p:animEffect transition="in" filter="fade">
                                      <p:cBhvr>
                                        <p:cTn id="68" dur="500"/>
                                        <p:tgtEl>
                                          <p:spTgt spid="8"/>
                                        </p:tgtEl>
                                      </p:cBhvr>
                                    </p:animEffect>
                                  </p:childTnLst>
                                </p:cTn>
                              </p:par>
                            </p:childTnLst>
                          </p:cTn>
                        </p:par>
                        <p:par>
                          <p:cTn id="69" fill="hold">
                            <p:stCondLst>
                              <p:cond delay="6060"/>
                            </p:stCondLst>
                            <p:childTnLst>
                              <p:par>
                                <p:cTn id="70" presetID="22" presetClass="entr" presetSubtype="4"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250"/>
                                        <p:tgtEl>
                                          <p:spTgt spid="17"/>
                                        </p:tgtEl>
                                      </p:cBhvr>
                                    </p:animEffect>
                                  </p:childTnLst>
                                </p:cTn>
                              </p:par>
                            </p:childTnLst>
                          </p:cTn>
                        </p:par>
                        <p:par>
                          <p:cTn id="73" fill="hold">
                            <p:stCondLst>
                              <p:cond delay="631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250"/>
                                        <p:tgtEl>
                                          <p:spTgt spid="18"/>
                                        </p:tgtEl>
                                      </p:cBhvr>
                                    </p:animEffect>
                                  </p:childTnLst>
                                </p:cTn>
                              </p:par>
                            </p:childTnLst>
                          </p:cTn>
                        </p:par>
                        <p:par>
                          <p:cTn id="77" fill="hold">
                            <p:stCondLst>
                              <p:cond delay="6560"/>
                            </p:stCondLst>
                            <p:childTnLst>
                              <p:par>
                                <p:cTn id="78" presetID="22" presetClass="entr" presetSubtype="4" fill="hold"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down)">
                                      <p:cBhvr>
                                        <p:cTn id="80" dur="250"/>
                                        <p:tgtEl>
                                          <p:spTgt spid="19"/>
                                        </p:tgtEl>
                                      </p:cBhvr>
                                    </p:animEffect>
                                  </p:childTnLst>
                                </p:cTn>
                              </p:par>
                            </p:childTnLst>
                          </p:cTn>
                        </p:par>
                        <p:par>
                          <p:cTn id="81" fill="hold">
                            <p:stCondLst>
                              <p:cond delay="6810"/>
                            </p:stCondLst>
                            <p:childTnLst>
                              <p:par>
                                <p:cTn id="82" presetID="22" presetClass="entr" presetSubtype="4"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down)">
                                      <p:cBhvr>
                                        <p:cTn id="84" dur="250"/>
                                        <p:tgtEl>
                                          <p:spTgt spid="20"/>
                                        </p:tgtEl>
                                      </p:cBhvr>
                                    </p:animEffect>
                                  </p:childTnLst>
                                </p:cTn>
                              </p:par>
                            </p:childTnLst>
                          </p:cTn>
                        </p:par>
                        <p:par>
                          <p:cTn id="85" fill="hold">
                            <p:stCondLst>
                              <p:cond delay="7060"/>
                            </p:stCondLst>
                            <p:childTnLst>
                              <p:par>
                                <p:cTn id="86" presetID="22" presetClass="entr" presetSubtype="4"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down)">
                                      <p:cBhvr>
                                        <p:cTn id="88" dur="250"/>
                                        <p:tgtEl>
                                          <p:spTgt spid="21"/>
                                        </p:tgtEl>
                                      </p:cBhvr>
                                    </p:animEffect>
                                  </p:childTnLst>
                                </p:cTn>
                              </p:par>
                            </p:childTnLst>
                          </p:cTn>
                        </p:par>
                        <p:par>
                          <p:cTn id="89" fill="hold">
                            <p:stCondLst>
                              <p:cond delay="7310"/>
                            </p:stCondLst>
                            <p:childTnLst>
                              <p:par>
                                <p:cTn id="90" presetID="22" presetClass="entr" presetSubtype="4"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250"/>
                                        <p:tgtEl>
                                          <p:spTgt spid="22"/>
                                        </p:tgtEl>
                                      </p:cBhvr>
                                    </p:animEffect>
                                  </p:childTnLst>
                                </p:cTn>
                              </p:par>
                            </p:childTnLst>
                          </p:cTn>
                        </p:par>
                        <p:par>
                          <p:cTn id="93" fill="hold">
                            <p:stCondLst>
                              <p:cond delay="7560"/>
                            </p:stCondLst>
                            <p:childTnLst>
                              <p:par>
                                <p:cTn id="94" presetID="22" presetClass="entr" presetSubtype="4" fill="hold" nodeType="after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down)">
                                      <p:cBhvr>
                                        <p:cTn id="96" dur="250"/>
                                        <p:tgtEl>
                                          <p:spTgt spid="29"/>
                                        </p:tgtEl>
                                      </p:cBhvr>
                                    </p:animEffect>
                                  </p:childTnLst>
                                </p:cTn>
                              </p:par>
                            </p:childTnLst>
                          </p:cTn>
                        </p:par>
                        <p:par>
                          <p:cTn id="97" fill="hold">
                            <p:stCondLst>
                              <p:cond delay="7810"/>
                            </p:stCondLst>
                            <p:childTnLst>
                              <p:par>
                                <p:cTn id="98" presetID="22" presetClass="entr" presetSubtype="4"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down)">
                                      <p:cBhvr>
                                        <p:cTn id="100" dur="250"/>
                                        <p:tgtEl>
                                          <p:spTgt spid="30"/>
                                        </p:tgtEl>
                                      </p:cBhvr>
                                    </p:animEffect>
                                  </p:childTnLst>
                                </p:cTn>
                              </p:par>
                            </p:childTnLst>
                          </p:cTn>
                        </p:par>
                        <p:par>
                          <p:cTn id="101" fill="hold">
                            <p:stCondLst>
                              <p:cond delay="8060"/>
                            </p:stCondLst>
                            <p:childTnLst>
                              <p:par>
                                <p:cTn id="102" presetID="22" presetClass="entr" presetSubtype="4" fill="hold"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down)">
                                      <p:cBhvr>
                                        <p:cTn id="104" dur="250"/>
                                        <p:tgtEl>
                                          <p:spTgt spid="31"/>
                                        </p:tgtEl>
                                      </p:cBhvr>
                                    </p:animEffect>
                                  </p:childTnLst>
                                </p:cTn>
                              </p:par>
                            </p:childTnLst>
                          </p:cTn>
                        </p:par>
                        <p:par>
                          <p:cTn id="105" fill="hold">
                            <p:stCondLst>
                              <p:cond delay="8310"/>
                            </p:stCondLst>
                            <p:childTnLst>
                              <p:par>
                                <p:cTn id="106" presetID="12" presetClass="entr" presetSubtype="2"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400"/>
                                        <p:tgtEl>
                                          <p:spTgt spid="23"/>
                                        </p:tgtEl>
                                        <p:attrNameLst>
                                          <p:attrName>ppt_x</p:attrName>
                                        </p:attrNameLst>
                                      </p:cBhvr>
                                      <p:tavLst>
                                        <p:tav tm="0">
                                          <p:val>
                                            <p:strVal val="#ppt_x+#ppt_w*1.125000"/>
                                          </p:val>
                                        </p:tav>
                                        <p:tav tm="100000">
                                          <p:val>
                                            <p:strVal val="#ppt_x"/>
                                          </p:val>
                                        </p:tav>
                                      </p:tavLst>
                                    </p:anim>
                                    <p:animEffect transition="in" filter="wipe(left)">
                                      <p:cBhvr>
                                        <p:cTn id="109" dur="400"/>
                                        <p:tgtEl>
                                          <p:spTgt spid="23"/>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24"/>
                                        </p:tgtEl>
                                        <p:attrNameLst>
                                          <p:attrName>style.visibility</p:attrName>
                                        </p:attrNameLst>
                                      </p:cBhvr>
                                      <p:to>
                                        <p:strVal val="visible"/>
                                      </p:to>
                                    </p:set>
                                    <p:anim calcmode="lin" valueType="num">
                                      <p:cBhvr additive="base">
                                        <p:cTn id="112" dur="500"/>
                                        <p:tgtEl>
                                          <p:spTgt spid="24"/>
                                        </p:tgtEl>
                                        <p:attrNameLst>
                                          <p:attrName>ppt_x</p:attrName>
                                        </p:attrNameLst>
                                      </p:cBhvr>
                                      <p:tavLst>
                                        <p:tav tm="0">
                                          <p:val>
                                            <p:strVal val="#ppt_x-#ppt_w*1.125000"/>
                                          </p:val>
                                        </p:tav>
                                        <p:tav tm="100000">
                                          <p:val>
                                            <p:strVal val="#ppt_x"/>
                                          </p:val>
                                        </p:tav>
                                      </p:tavLst>
                                    </p:anim>
                                    <p:animEffect transition="in" filter="wipe(right)">
                                      <p:cBhvr>
                                        <p:cTn id="113" dur="500"/>
                                        <p:tgtEl>
                                          <p:spTgt spid="24"/>
                                        </p:tgtEl>
                                      </p:cBhvr>
                                    </p:animEffect>
                                  </p:childTnLst>
                                </p:cTn>
                              </p:par>
                              <p:par>
                                <p:cTn id="114" presetID="12" presetClass="entr" presetSubtype="2" fill="hold" grpId="0" nodeType="withEffect">
                                  <p:stCondLst>
                                    <p:cond delay="250"/>
                                  </p:stCondLst>
                                  <p:childTnLst>
                                    <p:set>
                                      <p:cBhvr>
                                        <p:cTn id="115" dur="1" fill="hold">
                                          <p:stCondLst>
                                            <p:cond delay="0"/>
                                          </p:stCondLst>
                                        </p:cTn>
                                        <p:tgtEl>
                                          <p:spTgt spid="26"/>
                                        </p:tgtEl>
                                        <p:attrNameLst>
                                          <p:attrName>style.visibility</p:attrName>
                                        </p:attrNameLst>
                                      </p:cBhvr>
                                      <p:to>
                                        <p:strVal val="visible"/>
                                      </p:to>
                                    </p:set>
                                    <p:anim calcmode="lin" valueType="num">
                                      <p:cBhvr additive="base">
                                        <p:cTn id="116" dur="500"/>
                                        <p:tgtEl>
                                          <p:spTgt spid="26"/>
                                        </p:tgtEl>
                                        <p:attrNameLst>
                                          <p:attrName>ppt_x</p:attrName>
                                        </p:attrNameLst>
                                      </p:cBhvr>
                                      <p:tavLst>
                                        <p:tav tm="0">
                                          <p:val>
                                            <p:strVal val="#ppt_x+#ppt_w*1.125000"/>
                                          </p:val>
                                        </p:tav>
                                        <p:tav tm="100000">
                                          <p:val>
                                            <p:strVal val="#ppt_x"/>
                                          </p:val>
                                        </p:tav>
                                      </p:tavLst>
                                    </p:anim>
                                    <p:animEffect transition="in" filter="wipe(left)">
                                      <p:cBhvr>
                                        <p:cTn id="117" dur="500"/>
                                        <p:tgtEl>
                                          <p:spTgt spid="26"/>
                                        </p:tgtEl>
                                      </p:cBhvr>
                                    </p:animEffect>
                                  </p:childTnLst>
                                </p:cTn>
                              </p:par>
                              <p:par>
                                <p:cTn id="118" presetID="12" presetClass="entr" presetSubtype="8" fill="hold" grpId="0" nodeType="withEffect">
                                  <p:stCondLst>
                                    <p:cond delay="250"/>
                                  </p:stCondLst>
                                  <p:childTnLst>
                                    <p:set>
                                      <p:cBhvr>
                                        <p:cTn id="119" dur="1" fill="hold">
                                          <p:stCondLst>
                                            <p:cond delay="0"/>
                                          </p:stCondLst>
                                        </p:cTn>
                                        <p:tgtEl>
                                          <p:spTgt spid="25"/>
                                        </p:tgtEl>
                                        <p:attrNameLst>
                                          <p:attrName>style.visibility</p:attrName>
                                        </p:attrNameLst>
                                      </p:cBhvr>
                                      <p:to>
                                        <p:strVal val="visible"/>
                                      </p:to>
                                    </p:set>
                                    <p:anim calcmode="lin" valueType="num">
                                      <p:cBhvr additive="base">
                                        <p:cTn id="120" dur="500"/>
                                        <p:tgtEl>
                                          <p:spTgt spid="25"/>
                                        </p:tgtEl>
                                        <p:attrNameLst>
                                          <p:attrName>ppt_x</p:attrName>
                                        </p:attrNameLst>
                                      </p:cBhvr>
                                      <p:tavLst>
                                        <p:tav tm="0">
                                          <p:val>
                                            <p:strVal val="#ppt_x-#ppt_w*1.125000"/>
                                          </p:val>
                                        </p:tav>
                                        <p:tav tm="100000">
                                          <p:val>
                                            <p:strVal val="#ppt_x"/>
                                          </p:val>
                                        </p:tav>
                                      </p:tavLst>
                                    </p:anim>
                                    <p:animEffect transition="in" filter="wipe(right)">
                                      <p:cBhvr>
                                        <p:cTn id="121" dur="500"/>
                                        <p:tgtEl>
                                          <p:spTgt spid="25"/>
                                        </p:tgtEl>
                                      </p:cBhvr>
                                    </p:animEffect>
                                  </p:childTnLst>
                                </p:cTn>
                              </p:par>
                              <p:par>
                                <p:cTn id="122" presetID="12" presetClass="entr" presetSubtype="2" fill="hold" grpId="0" nodeType="withEffect">
                                  <p:stCondLst>
                                    <p:cond delay="50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p:tgtEl>
                                          <p:spTgt spid="27"/>
                                        </p:tgtEl>
                                        <p:attrNameLst>
                                          <p:attrName>ppt_x</p:attrName>
                                        </p:attrNameLst>
                                      </p:cBhvr>
                                      <p:tavLst>
                                        <p:tav tm="0">
                                          <p:val>
                                            <p:strVal val="#ppt_x+#ppt_w*1.125000"/>
                                          </p:val>
                                        </p:tav>
                                        <p:tav tm="100000">
                                          <p:val>
                                            <p:strVal val="#ppt_x"/>
                                          </p:val>
                                        </p:tav>
                                      </p:tavLst>
                                    </p:anim>
                                    <p:animEffect transition="in" filter="wipe(left)">
                                      <p:cBhvr>
                                        <p:cTn id="125" dur="500"/>
                                        <p:tgtEl>
                                          <p:spTgt spid="27"/>
                                        </p:tgtEl>
                                      </p:cBhvr>
                                    </p:animEffect>
                                  </p:childTnLst>
                                </p:cTn>
                              </p:par>
                              <p:par>
                                <p:cTn id="126" presetID="12" presetClass="entr" presetSubtype="8" fill="hold" grpId="0" nodeType="withEffect">
                                  <p:stCondLst>
                                    <p:cond delay="500"/>
                                  </p:stCondLst>
                                  <p:childTnLst>
                                    <p:set>
                                      <p:cBhvr>
                                        <p:cTn id="127" dur="1" fill="hold">
                                          <p:stCondLst>
                                            <p:cond delay="0"/>
                                          </p:stCondLst>
                                        </p:cTn>
                                        <p:tgtEl>
                                          <p:spTgt spid="28"/>
                                        </p:tgtEl>
                                        <p:attrNameLst>
                                          <p:attrName>style.visibility</p:attrName>
                                        </p:attrNameLst>
                                      </p:cBhvr>
                                      <p:to>
                                        <p:strVal val="visible"/>
                                      </p:to>
                                    </p:set>
                                    <p:anim calcmode="lin" valueType="num">
                                      <p:cBhvr additive="base">
                                        <p:cTn id="128" dur="500"/>
                                        <p:tgtEl>
                                          <p:spTgt spid="28"/>
                                        </p:tgtEl>
                                        <p:attrNameLst>
                                          <p:attrName>ppt_x</p:attrName>
                                        </p:attrNameLst>
                                      </p:cBhvr>
                                      <p:tavLst>
                                        <p:tav tm="0">
                                          <p:val>
                                            <p:strVal val="#ppt_x-#ppt_w*1.125000"/>
                                          </p:val>
                                        </p:tav>
                                        <p:tav tm="100000">
                                          <p:val>
                                            <p:strVal val="#ppt_x"/>
                                          </p:val>
                                        </p:tav>
                                      </p:tavLst>
                                    </p:anim>
                                    <p:animEffect transition="in" filter="wipe(right)">
                                      <p:cBhvr>
                                        <p:cTn id="129" dur="500"/>
                                        <p:tgtEl>
                                          <p:spTgt spid="28"/>
                                        </p:tgtEl>
                                      </p:cBhvr>
                                    </p:animEffect>
                                  </p:childTnLst>
                                </p:cTn>
                              </p:par>
                              <p:par>
                                <p:cTn id="130" presetID="12" presetClass="entr" presetSubtype="2" fill="hold" grpId="0" nodeType="withEffect">
                                  <p:stCondLst>
                                    <p:cond delay="750"/>
                                  </p:stCondLst>
                                  <p:childTnLst>
                                    <p:set>
                                      <p:cBhvr>
                                        <p:cTn id="131" dur="1" fill="hold">
                                          <p:stCondLst>
                                            <p:cond delay="0"/>
                                          </p:stCondLst>
                                        </p:cTn>
                                        <p:tgtEl>
                                          <p:spTgt spid="33"/>
                                        </p:tgtEl>
                                        <p:attrNameLst>
                                          <p:attrName>style.visibility</p:attrName>
                                        </p:attrNameLst>
                                      </p:cBhvr>
                                      <p:to>
                                        <p:strVal val="visible"/>
                                      </p:to>
                                    </p:set>
                                    <p:anim calcmode="lin" valueType="num">
                                      <p:cBhvr additive="base">
                                        <p:cTn id="132" dur="500"/>
                                        <p:tgtEl>
                                          <p:spTgt spid="33"/>
                                        </p:tgtEl>
                                        <p:attrNameLst>
                                          <p:attrName>ppt_x</p:attrName>
                                        </p:attrNameLst>
                                      </p:cBhvr>
                                      <p:tavLst>
                                        <p:tav tm="0">
                                          <p:val>
                                            <p:strVal val="#ppt_x+#ppt_w*1.125000"/>
                                          </p:val>
                                        </p:tav>
                                        <p:tav tm="100000">
                                          <p:val>
                                            <p:strVal val="#ppt_x"/>
                                          </p:val>
                                        </p:tav>
                                      </p:tavLst>
                                    </p:anim>
                                    <p:animEffect transition="in" filter="wipe(left)">
                                      <p:cBhvr>
                                        <p:cTn id="133" dur="500"/>
                                        <p:tgtEl>
                                          <p:spTgt spid="33"/>
                                        </p:tgtEl>
                                      </p:cBhvr>
                                    </p:animEffect>
                                  </p:childTnLst>
                                </p:cTn>
                              </p:par>
                              <p:par>
                                <p:cTn id="134" presetID="12" presetClass="entr" presetSubtype="8" fill="hold" grpId="0" nodeType="withEffect">
                                  <p:stCondLst>
                                    <p:cond delay="750"/>
                                  </p:stCondLst>
                                  <p:childTnLst>
                                    <p:set>
                                      <p:cBhvr>
                                        <p:cTn id="135" dur="1" fill="hold">
                                          <p:stCondLst>
                                            <p:cond delay="0"/>
                                          </p:stCondLst>
                                        </p:cTn>
                                        <p:tgtEl>
                                          <p:spTgt spid="32"/>
                                        </p:tgtEl>
                                        <p:attrNameLst>
                                          <p:attrName>style.visibility</p:attrName>
                                        </p:attrNameLst>
                                      </p:cBhvr>
                                      <p:to>
                                        <p:strVal val="visible"/>
                                      </p:to>
                                    </p:set>
                                    <p:anim calcmode="lin" valueType="num">
                                      <p:cBhvr additive="base">
                                        <p:cTn id="136" dur="500"/>
                                        <p:tgtEl>
                                          <p:spTgt spid="32"/>
                                        </p:tgtEl>
                                        <p:attrNameLst>
                                          <p:attrName>ppt_x</p:attrName>
                                        </p:attrNameLst>
                                      </p:cBhvr>
                                      <p:tavLst>
                                        <p:tav tm="0">
                                          <p:val>
                                            <p:strVal val="#ppt_x-#ppt_w*1.125000"/>
                                          </p:val>
                                        </p:tav>
                                        <p:tav tm="100000">
                                          <p:val>
                                            <p:strVal val="#ppt_x"/>
                                          </p:val>
                                        </p:tav>
                                      </p:tavLst>
                                    </p:anim>
                                    <p:animEffect transition="in" filter="wipe(right)">
                                      <p:cBhvr>
                                        <p:cTn id="137" dur="500"/>
                                        <p:tgtEl>
                                          <p:spTgt spid="32"/>
                                        </p:tgtEl>
                                      </p:cBhvr>
                                    </p:animEffect>
                                  </p:childTnLst>
                                </p:cTn>
                              </p:par>
                            </p:childTnLst>
                          </p:cTn>
                        </p:par>
                        <p:par>
                          <p:cTn id="138" fill="hold">
                            <p:stCondLst>
                              <p:cond delay="9560"/>
                            </p:stCondLst>
                            <p:childTnLst>
                              <p:par>
                                <p:cTn id="139" presetID="10" presetClass="entr" presetSubtype="0" fill="hold" grpId="0" nodeType="after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fade">
                                      <p:cBhvr>
                                        <p:cTn id="141"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0" grpId="0" animBg="1"/>
      <p:bldP spid="22" grpId="0" animBg="1"/>
      <p:bldP spid="23" grpId="0"/>
      <p:bldP spid="24" grpId="0"/>
      <p:bldP spid="25" grpId="0"/>
      <p:bldP spid="26" grpId="0"/>
      <p:bldP spid="27" grpId="0"/>
      <p:bldP spid="28" grpId="0"/>
      <p:bldP spid="30" grpId="0" animBg="1"/>
      <p:bldP spid="32" grpId="0"/>
      <p:bldP spid="33" grpId="0"/>
      <p:bldP spid="37"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p:cNvGrpSpPr/>
          <p:nvPr/>
        </p:nvGrpSpPr>
        <p:grpSpPr>
          <a:xfrm>
            <a:off x="2749582" y="1254457"/>
            <a:ext cx="3994150" cy="3783012"/>
            <a:chOff x="3326242" y="1254457"/>
            <a:chExt cx="3994150" cy="3783012"/>
          </a:xfrm>
        </p:grpSpPr>
        <p:sp>
          <p:nvSpPr>
            <p:cNvPr id="94" name="任意多边形 93"/>
            <p:cNvSpPr/>
            <p:nvPr/>
          </p:nvSpPr>
          <p:spPr>
            <a:xfrm>
              <a:off x="3569129" y="3208669"/>
              <a:ext cx="3751263" cy="1828800"/>
            </a:xfrm>
            <a:custGeom>
              <a:avLst/>
              <a:gdLst>
                <a:gd name="connsiteX0" fmla="*/ 0 w 3750198"/>
                <a:gd name="connsiteY0" fmla="*/ 1446836 h 1828800"/>
                <a:gd name="connsiteX1" fmla="*/ 3217762 w 3750198"/>
                <a:gd name="connsiteY1" fmla="*/ 0 h 1828800"/>
                <a:gd name="connsiteX2" fmla="*/ 3750198 w 3750198"/>
                <a:gd name="connsiteY2" fmla="*/ 277793 h 1828800"/>
                <a:gd name="connsiteX3" fmla="*/ 567160 w 3750198"/>
                <a:gd name="connsiteY3" fmla="*/ 1828800 h 1828800"/>
                <a:gd name="connsiteX4" fmla="*/ 0 w 3750198"/>
                <a:gd name="connsiteY4" fmla="*/ 1446836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0198" h="1828800">
                  <a:moveTo>
                    <a:pt x="0" y="1446836"/>
                  </a:moveTo>
                  <a:lnTo>
                    <a:pt x="3217762" y="0"/>
                  </a:lnTo>
                  <a:lnTo>
                    <a:pt x="3750198" y="277793"/>
                  </a:lnTo>
                  <a:lnTo>
                    <a:pt x="567160" y="1828800"/>
                  </a:lnTo>
                  <a:lnTo>
                    <a:pt x="0" y="1446836"/>
                  </a:lnTo>
                  <a:close/>
                </a:path>
              </a:pathLst>
            </a:custGeom>
            <a:gradFill>
              <a:gsLst>
                <a:gs pos="0">
                  <a:sysClr val="window" lastClr="FFFFFF">
                    <a:lumMod val="85000"/>
                    <a:alpha val="77000"/>
                  </a:sysClr>
                </a:gs>
                <a:gs pos="50000">
                  <a:sysClr val="window" lastClr="FFFFFF">
                    <a:alpha val="60000"/>
                  </a:sysClr>
                </a:gs>
                <a:gs pos="100000">
                  <a:sysClr val="window" lastClr="FFFFFF">
                    <a:lumMod val="75000"/>
                  </a:sysClr>
                </a:gs>
              </a:gsLst>
              <a:lin ang="6600000" scaled="0"/>
            </a:gra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9" name="任意多边形 118"/>
            <p:cNvSpPr/>
            <p:nvPr/>
          </p:nvSpPr>
          <p:spPr>
            <a:xfrm>
              <a:off x="3326242" y="1254457"/>
              <a:ext cx="1022350" cy="3771900"/>
            </a:xfrm>
            <a:custGeom>
              <a:avLst/>
              <a:gdLst>
                <a:gd name="connsiteX0" fmla="*/ 0 w 567160"/>
                <a:gd name="connsiteY0" fmla="*/ 0 h 3680750"/>
                <a:gd name="connsiteX1" fmla="*/ 567160 w 567160"/>
                <a:gd name="connsiteY1" fmla="*/ 254643 h 3680750"/>
                <a:gd name="connsiteX2" fmla="*/ 567160 w 567160"/>
                <a:gd name="connsiteY2" fmla="*/ 3680750 h 3680750"/>
                <a:gd name="connsiteX3" fmla="*/ 11575 w 567160"/>
                <a:gd name="connsiteY3" fmla="*/ 3310360 h 3680750"/>
                <a:gd name="connsiteX4" fmla="*/ 0 w 567160"/>
                <a:gd name="connsiteY4" fmla="*/ 0 h 3680750"/>
                <a:gd name="connsiteX0" fmla="*/ 0 w 567160"/>
                <a:gd name="connsiteY0" fmla="*/ 0 h 3680750"/>
                <a:gd name="connsiteX1" fmla="*/ 287928 w 567160"/>
                <a:gd name="connsiteY1" fmla="*/ 106768 h 3680750"/>
                <a:gd name="connsiteX2" fmla="*/ 567160 w 567160"/>
                <a:gd name="connsiteY2" fmla="*/ 254643 h 3680750"/>
                <a:gd name="connsiteX3" fmla="*/ 567160 w 567160"/>
                <a:gd name="connsiteY3" fmla="*/ 3680750 h 3680750"/>
                <a:gd name="connsiteX4" fmla="*/ 11575 w 567160"/>
                <a:gd name="connsiteY4" fmla="*/ 3310360 h 3680750"/>
                <a:gd name="connsiteX5" fmla="*/ 0 w 567160"/>
                <a:gd name="connsiteY5" fmla="*/ 0 h 3680750"/>
                <a:gd name="connsiteX0" fmla="*/ 7032 w 556262"/>
                <a:gd name="connsiteY0" fmla="*/ 233891 h 3573982"/>
                <a:gd name="connsiteX1" fmla="*/ 277030 w 556262"/>
                <a:gd name="connsiteY1" fmla="*/ 0 h 3573982"/>
                <a:gd name="connsiteX2" fmla="*/ 556262 w 556262"/>
                <a:gd name="connsiteY2" fmla="*/ 147875 h 3573982"/>
                <a:gd name="connsiteX3" fmla="*/ 556262 w 556262"/>
                <a:gd name="connsiteY3" fmla="*/ 3573982 h 3573982"/>
                <a:gd name="connsiteX4" fmla="*/ 677 w 556262"/>
                <a:gd name="connsiteY4" fmla="*/ 3203592 h 3573982"/>
                <a:gd name="connsiteX5" fmla="*/ 7032 w 556262"/>
                <a:gd name="connsiteY5" fmla="*/ 233891 h 3573982"/>
                <a:gd name="connsiteX0" fmla="*/ 7032 w 556262"/>
                <a:gd name="connsiteY0" fmla="*/ 233891 h 3573982"/>
                <a:gd name="connsiteX1" fmla="*/ 277030 w 556262"/>
                <a:gd name="connsiteY1" fmla="*/ 0 h 3573982"/>
                <a:gd name="connsiteX2" fmla="*/ 556262 w 556262"/>
                <a:gd name="connsiteY2" fmla="*/ 578181 h 3573982"/>
                <a:gd name="connsiteX3" fmla="*/ 556262 w 556262"/>
                <a:gd name="connsiteY3" fmla="*/ 3573982 h 3573982"/>
                <a:gd name="connsiteX4" fmla="*/ 677 w 556262"/>
                <a:gd name="connsiteY4" fmla="*/ 3203592 h 3573982"/>
                <a:gd name="connsiteX5" fmla="*/ 7032 w 556262"/>
                <a:gd name="connsiteY5" fmla="*/ 233891 h 3573982"/>
                <a:gd name="connsiteX0" fmla="*/ 7032 w 556262"/>
                <a:gd name="connsiteY0" fmla="*/ 233891 h 3573982"/>
                <a:gd name="connsiteX1" fmla="*/ 115665 w 556262"/>
                <a:gd name="connsiteY1" fmla="*/ 89647 h 3573982"/>
                <a:gd name="connsiteX2" fmla="*/ 277030 w 556262"/>
                <a:gd name="connsiteY2" fmla="*/ 0 h 3573982"/>
                <a:gd name="connsiteX3" fmla="*/ 556262 w 556262"/>
                <a:gd name="connsiteY3" fmla="*/ 578181 h 3573982"/>
                <a:gd name="connsiteX4" fmla="*/ 556262 w 556262"/>
                <a:gd name="connsiteY4" fmla="*/ 3573982 h 3573982"/>
                <a:gd name="connsiteX5" fmla="*/ 677 w 556262"/>
                <a:gd name="connsiteY5" fmla="*/ 3203592 h 3573982"/>
                <a:gd name="connsiteX6" fmla="*/ 7032 w 556262"/>
                <a:gd name="connsiteY6" fmla="*/ 233891 h 3573982"/>
                <a:gd name="connsiteX0" fmla="*/ 7032 w 556262"/>
                <a:gd name="connsiteY0" fmla="*/ 233891 h 3573982"/>
                <a:gd name="connsiteX1" fmla="*/ 115665 w 556262"/>
                <a:gd name="connsiteY1" fmla="*/ 89647 h 3573982"/>
                <a:gd name="connsiteX2" fmla="*/ 277030 w 556262"/>
                <a:gd name="connsiteY2" fmla="*/ 0 h 3573982"/>
                <a:gd name="connsiteX3" fmla="*/ 402536 w 556262"/>
                <a:gd name="connsiteY3" fmla="*/ 251012 h 3573982"/>
                <a:gd name="connsiteX4" fmla="*/ 556262 w 556262"/>
                <a:gd name="connsiteY4" fmla="*/ 578181 h 3573982"/>
                <a:gd name="connsiteX5" fmla="*/ 556262 w 556262"/>
                <a:gd name="connsiteY5" fmla="*/ 3573982 h 3573982"/>
                <a:gd name="connsiteX6" fmla="*/ 677 w 556262"/>
                <a:gd name="connsiteY6" fmla="*/ 3203592 h 3573982"/>
                <a:gd name="connsiteX7" fmla="*/ 7032 w 556262"/>
                <a:gd name="connsiteY7" fmla="*/ 233891 h 3573982"/>
                <a:gd name="connsiteX0" fmla="*/ 249955 w 799185"/>
                <a:gd name="connsiteY0" fmla="*/ 233891 h 3573982"/>
                <a:gd name="connsiteX1" fmla="*/ 0 w 799185"/>
                <a:gd name="connsiteY1" fmla="*/ 179294 h 3573982"/>
                <a:gd name="connsiteX2" fmla="*/ 519953 w 799185"/>
                <a:gd name="connsiteY2" fmla="*/ 0 h 3573982"/>
                <a:gd name="connsiteX3" fmla="*/ 645459 w 799185"/>
                <a:gd name="connsiteY3" fmla="*/ 251012 h 3573982"/>
                <a:gd name="connsiteX4" fmla="*/ 799185 w 799185"/>
                <a:gd name="connsiteY4" fmla="*/ 578181 h 3573982"/>
                <a:gd name="connsiteX5" fmla="*/ 799185 w 799185"/>
                <a:gd name="connsiteY5" fmla="*/ 3573982 h 3573982"/>
                <a:gd name="connsiteX6" fmla="*/ 243600 w 799185"/>
                <a:gd name="connsiteY6" fmla="*/ 3203592 h 3573982"/>
                <a:gd name="connsiteX7" fmla="*/ 249955 w 799185"/>
                <a:gd name="connsiteY7" fmla="*/ 233891 h 3573982"/>
                <a:gd name="connsiteX0" fmla="*/ 249955 w 799185"/>
                <a:gd name="connsiteY0" fmla="*/ 466973 h 3807064"/>
                <a:gd name="connsiteX1" fmla="*/ 0 w 799185"/>
                <a:gd name="connsiteY1" fmla="*/ 412376 h 3807064"/>
                <a:gd name="connsiteX2" fmla="*/ 555812 w 799185"/>
                <a:gd name="connsiteY2" fmla="*/ 0 h 3807064"/>
                <a:gd name="connsiteX3" fmla="*/ 645459 w 799185"/>
                <a:gd name="connsiteY3" fmla="*/ 484094 h 3807064"/>
                <a:gd name="connsiteX4" fmla="*/ 799185 w 799185"/>
                <a:gd name="connsiteY4" fmla="*/ 811263 h 3807064"/>
                <a:gd name="connsiteX5" fmla="*/ 799185 w 799185"/>
                <a:gd name="connsiteY5" fmla="*/ 3807064 h 3807064"/>
                <a:gd name="connsiteX6" fmla="*/ 243600 w 799185"/>
                <a:gd name="connsiteY6" fmla="*/ 3436674 h 3807064"/>
                <a:gd name="connsiteX7" fmla="*/ 249955 w 799185"/>
                <a:gd name="connsiteY7" fmla="*/ 466973 h 3807064"/>
                <a:gd name="connsiteX0" fmla="*/ 249955 w 1021977"/>
                <a:gd name="connsiteY0" fmla="*/ 466973 h 3807064"/>
                <a:gd name="connsiteX1" fmla="*/ 0 w 1021977"/>
                <a:gd name="connsiteY1" fmla="*/ 412376 h 3807064"/>
                <a:gd name="connsiteX2" fmla="*/ 555812 w 1021977"/>
                <a:gd name="connsiteY2" fmla="*/ 0 h 3807064"/>
                <a:gd name="connsiteX3" fmla="*/ 1021977 w 1021977"/>
                <a:gd name="connsiteY3" fmla="*/ 1021977 h 3807064"/>
                <a:gd name="connsiteX4" fmla="*/ 799185 w 1021977"/>
                <a:gd name="connsiteY4" fmla="*/ 811263 h 3807064"/>
                <a:gd name="connsiteX5" fmla="*/ 799185 w 1021977"/>
                <a:gd name="connsiteY5" fmla="*/ 3807064 h 3807064"/>
                <a:gd name="connsiteX6" fmla="*/ 243600 w 1021977"/>
                <a:gd name="connsiteY6" fmla="*/ 3436674 h 3807064"/>
                <a:gd name="connsiteX7" fmla="*/ 249955 w 1021977"/>
                <a:gd name="connsiteY7" fmla="*/ 466973 h 3807064"/>
                <a:gd name="connsiteX0" fmla="*/ 249955 w 1021977"/>
                <a:gd name="connsiteY0" fmla="*/ 610408 h 3807064"/>
                <a:gd name="connsiteX1" fmla="*/ 0 w 1021977"/>
                <a:gd name="connsiteY1" fmla="*/ 412376 h 3807064"/>
                <a:gd name="connsiteX2" fmla="*/ 555812 w 1021977"/>
                <a:gd name="connsiteY2" fmla="*/ 0 h 3807064"/>
                <a:gd name="connsiteX3" fmla="*/ 1021977 w 1021977"/>
                <a:gd name="connsiteY3" fmla="*/ 1021977 h 3807064"/>
                <a:gd name="connsiteX4" fmla="*/ 799185 w 1021977"/>
                <a:gd name="connsiteY4" fmla="*/ 811263 h 3807064"/>
                <a:gd name="connsiteX5" fmla="*/ 799185 w 1021977"/>
                <a:gd name="connsiteY5" fmla="*/ 3807064 h 3807064"/>
                <a:gd name="connsiteX6" fmla="*/ 243600 w 1021977"/>
                <a:gd name="connsiteY6" fmla="*/ 3436674 h 3807064"/>
                <a:gd name="connsiteX7" fmla="*/ 249955 w 1021977"/>
                <a:gd name="connsiteY7" fmla="*/ 610408 h 3807064"/>
                <a:gd name="connsiteX0" fmla="*/ 249955 w 1021977"/>
                <a:gd name="connsiteY0" fmla="*/ 610408 h 3807064"/>
                <a:gd name="connsiteX1" fmla="*/ 0 w 1021977"/>
                <a:gd name="connsiteY1" fmla="*/ 412376 h 3807064"/>
                <a:gd name="connsiteX2" fmla="*/ 555812 w 1021977"/>
                <a:gd name="connsiteY2" fmla="*/ 0 h 3807064"/>
                <a:gd name="connsiteX3" fmla="*/ 1021977 w 1021977"/>
                <a:gd name="connsiteY3" fmla="*/ 1021977 h 3807064"/>
                <a:gd name="connsiteX4" fmla="*/ 799185 w 1021977"/>
                <a:gd name="connsiteY4" fmla="*/ 865051 h 3807064"/>
                <a:gd name="connsiteX5" fmla="*/ 799185 w 1021977"/>
                <a:gd name="connsiteY5" fmla="*/ 3807064 h 3807064"/>
                <a:gd name="connsiteX6" fmla="*/ 243600 w 1021977"/>
                <a:gd name="connsiteY6" fmla="*/ 3436674 h 3807064"/>
                <a:gd name="connsiteX7" fmla="*/ 249955 w 1021977"/>
                <a:gd name="connsiteY7" fmla="*/ 610408 h 3807064"/>
                <a:gd name="connsiteX0" fmla="*/ 249955 w 1021977"/>
                <a:gd name="connsiteY0" fmla="*/ 556619 h 3807064"/>
                <a:gd name="connsiteX1" fmla="*/ 0 w 1021977"/>
                <a:gd name="connsiteY1" fmla="*/ 412376 h 3807064"/>
                <a:gd name="connsiteX2" fmla="*/ 555812 w 1021977"/>
                <a:gd name="connsiteY2" fmla="*/ 0 h 3807064"/>
                <a:gd name="connsiteX3" fmla="*/ 1021977 w 1021977"/>
                <a:gd name="connsiteY3" fmla="*/ 1021977 h 3807064"/>
                <a:gd name="connsiteX4" fmla="*/ 799185 w 1021977"/>
                <a:gd name="connsiteY4" fmla="*/ 865051 h 3807064"/>
                <a:gd name="connsiteX5" fmla="*/ 799185 w 1021977"/>
                <a:gd name="connsiteY5" fmla="*/ 3807064 h 3807064"/>
                <a:gd name="connsiteX6" fmla="*/ 243600 w 1021977"/>
                <a:gd name="connsiteY6" fmla="*/ 3436674 h 3807064"/>
                <a:gd name="connsiteX7" fmla="*/ 249955 w 1021977"/>
                <a:gd name="connsiteY7" fmla="*/ 556619 h 3807064"/>
                <a:gd name="connsiteX0" fmla="*/ 249955 w 1021977"/>
                <a:gd name="connsiteY0" fmla="*/ 556619 h 3807064"/>
                <a:gd name="connsiteX1" fmla="*/ 0 w 1021977"/>
                <a:gd name="connsiteY1" fmla="*/ 412376 h 3807064"/>
                <a:gd name="connsiteX2" fmla="*/ 466165 w 1021977"/>
                <a:gd name="connsiteY2" fmla="*/ 0 h 3807064"/>
                <a:gd name="connsiteX3" fmla="*/ 1021977 w 1021977"/>
                <a:gd name="connsiteY3" fmla="*/ 1021977 h 3807064"/>
                <a:gd name="connsiteX4" fmla="*/ 799185 w 1021977"/>
                <a:gd name="connsiteY4" fmla="*/ 865051 h 3807064"/>
                <a:gd name="connsiteX5" fmla="*/ 799185 w 1021977"/>
                <a:gd name="connsiteY5" fmla="*/ 3807064 h 3807064"/>
                <a:gd name="connsiteX6" fmla="*/ 243600 w 1021977"/>
                <a:gd name="connsiteY6" fmla="*/ 3436674 h 3807064"/>
                <a:gd name="connsiteX7" fmla="*/ 249955 w 1021977"/>
                <a:gd name="connsiteY7" fmla="*/ 556619 h 3807064"/>
                <a:gd name="connsiteX0" fmla="*/ 249955 w 1021977"/>
                <a:gd name="connsiteY0" fmla="*/ 413184 h 3663629"/>
                <a:gd name="connsiteX1" fmla="*/ 0 w 1021977"/>
                <a:gd name="connsiteY1" fmla="*/ 268941 h 3663629"/>
                <a:gd name="connsiteX2" fmla="*/ 591671 w 1021977"/>
                <a:gd name="connsiteY2" fmla="*/ 0 h 3663629"/>
                <a:gd name="connsiteX3" fmla="*/ 1021977 w 1021977"/>
                <a:gd name="connsiteY3" fmla="*/ 878542 h 3663629"/>
                <a:gd name="connsiteX4" fmla="*/ 799185 w 1021977"/>
                <a:gd name="connsiteY4" fmla="*/ 721616 h 3663629"/>
                <a:gd name="connsiteX5" fmla="*/ 799185 w 1021977"/>
                <a:gd name="connsiteY5" fmla="*/ 3663629 h 3663629"/>
                <a:gd name="connsiteX6" fmla="*/ 243600 w 1021977"/>
                <a:gd name="connsiteY6" fmla="*/ 3293239 h 3663629"/>
                <a:gd name="connsiteX7" fmla="*/ 249955 w 1021977"/>
                <a:gd name="connsiteY7" fmla="*/ 413184 h 3663629"/>
                <a:gd name="connsiteX0" fmla="*/ 249955 w 1021977"/>
                <a:gd name="connsiteY0" fmla="*/ 395255 h 3645700"/>
                <a:gd name="connsiteX1" fmla="*/ 0 w 1021977"/>
                <a:gd name="connsiteY1" fmla="*/ 251012 h 3645700"/>
                <a:gd name="connsiteX2" fmla="*/ 519953 w 1021977"/>
                <a:gd name="connsiteY2" fmla="*/ 0 h 3645700"/>
                <a:gd name="connsiteX3" fmla="*/ 1021977 w 1021977"/>
                <a:gd name="connsiteY3" fmla="*/ 860613 h 3645700"/>
                <a:gd name="connsiteX4" fmla="*/ 799185 w 1021977"/>
                <a:gd name="connsiteY4" fmla="*/ 703687 h 3645700"/>
                <a:gd name="connsiteX5" fmla="*/ 799185 w 1021977"/>
                <a:gd name="connsiteY5" fmla="*/ 3645700 h 3645700"/>
                <a:gd name="connsiteX6" fmla="*/ 243600 w 1021977"/>
                <a:gd name="connsiteY6" fmla="*/ 3275310 h 3645700"/>
                <a:gd name="connsiteX7" fmla="*/ 249955 w 1021977"/>
                <a:gd name="connsiteY7" fmla="*/ 395255 h 3645700"/>
                <a:gd name="connsiteX0" fmla="*/ 249955 w 1021977"/>
                <a:gd name="connsiteY0" fmla="*/ 305608 h 3556053"/>
                <a:gd name="connsiteX1" fmla="*/ 0 w 1021977"/>
                <a:gd name="connsiteY1" fmla="*/ 161365 h 3556053"/>
                <a:gd name="connsiteX2" fmla="*/ 609600 w 1021977"/>
                <a:gd name="connsiteY2" fmla="*/ 0 h 3556053"/>
                <a:gd name="connsiteX3" fmla="*/ 1021977 w 1021977"/>
                <a:gd name="connsiteY3" fmla="*/ 770966 h 3556053"/>
                <a:gd name="connsiteX4" fmla="*/ 799185 w 1021977"/>
                <a:gd name="connsiteY4" fmla="*/ 614040 h 3556053"/>
                <a:gd name="connsiteX5" fmla="*/ 799185 w 1021977"/>
                <a:gd name="connsiteY5" fmla="*/ 3556053 h 3556053"/>
                <a:gd name="connsiteX6" fmla="*/ 243600 w 1021977"/>
                <a:gd name="connsiteY6" fmla="*/ 3185663 h 3556053"/>
                <a:gd name="connsiteX7" fmla="*/ 249955 w 1021977"/>
                <a:gd name="connsiteY7" fmla="*/ 305608 h 3556053"/>
                <a:gd name="connsiteX0" fmla="*/ 249955 w 1021977"/>
                <a:gd name="connsiteY0" fmla="*/ 359396 h 3609841"/>
                <a:gd name="connsiteX1" fmla="*/ 0 w 1021977"/>
                <a:gd name="connsiteY1" fmla="*/ 215153 h 3609841"/>
                <a:gd name="connsiteX2" fmla="*/ 519953 w 1021977"/>
                <a:gd name="connsiteY2" fmla="*/ 0 h 3609841"/>
                <a:gd name="connsiteX3" fmla="*/ 1021977 w 1021977"/>
                <a:gd name="connsiteY3" fmla="*/ 824754 h 3609841"/>
                <a:gd name="connsiteX4" fmla="*/ 799185 w 1021977"/>
                <a:gd name="connsiteY4" fmla="*/ 667828 h 3609841"/>
                <a:gd name="connsiteX5" fmla="*/ 799185 w 1021977"/>
                <a:gd name="connsiteY5" fmla="*/ 3609841 h 3609841"/>
                <a:gd name="connsiteX6" fmla="*/ 243600 w 1021977"/>
                <a:gd name="connsiteY6" fmla="*/ 3239451 h 3609841"/>
                <a:gd name="connsiteX7" fmla="*/ 249955 w 1021977"/>
                <a:gd name="connsiteY7" fmla="*/ 359396 h 3609841"/>
                <a:gd name="connsiteX0" fmla="*/ 249955 w 1021977"/>
                <a:gd name="connsiteY0" fmla="*/ 520761 h 3771206"/>
                <a:gd name="connsiteX1" fmla="*/ 0 w 1021977"/>
                <a:gd name="connsiteY1" fmla="*/ 376518 h 3771206"/>
                <a:gd name="connsiteX2" fmla="*/ 537882 w 1021977"/>
                <a:gd name="connsiteY2" fmla="*/ 0 h 3771206"/>
                <a:gd name="connsiteX3" fmla="*/ 1021977 w 1021977"/>
                <a:gd name="connsiteY3" fmla="*/ 986119 h 3771206"/>
                <a:gd name="connsiteX4" fmla="*/ 799185 w 1021977"/>
                <a:gd name="connsiteY4" fmla="*/ 829193 h 3771206"/>
                <a:gd name="connsiteX5" fmla="*/ 799185 w 1021977"/>
                <a:gd name="connsiteY5" fmla="*/ 3771206 h 3771206"/>
                <a:gd name="connsiteX6" fmla="*/ 243600 w 1021977"/>
                <a:gd name="connsiteY6" fmla="*/ 3400816 h 3771206"/>
                <a:gd name="connsiteX7" fmla="*/ 249955 w 1021977"/>
                <a:gd name="connsiteY7" fmla="*/ 520761 h 377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1977" h="3771206">
                  <a:moveTo>
                    <a:pt x="249955" y="520761"/>
                  </a:moveTo>
                  <a:lnTo>
                    <a:pt x="0" y="376518"/>
                  </a:lnTo>
                  <a:lnTo>
                    <a:pt x="537882" y="0"/>
                  </a:lnTo>
                  <a:lnTo>
                    <a:pt x="1021977" y="986119"/>
                  </a:lnTo>
                  <a:lnTo>
                    <a:pt x="799185" y="829193"/>
                  </a:lnTo>
                  <a:lnTo>
                    <a:pt x="799185" y="3771206"/>
                  </a:lnTo>
                  <a:lnTo>
                    <a:pt x="243600" y="3400816"/>
                  </a:lnTo>
                  <a:cubicBezTo>
                    <a:pt x="239742" y="2297363"/>
                    <a:pt x="253813" y="1624214"/>
                    <a:pt x="249955" y="520761"/>
                  </a:cubicBezTo>
                  <a:close/>
                </a:path>
              </a:pathLst>
            </a:custGeom>
            <a:gradFill>
              <a:gsLst>
                <a:gs pos="0">
                  <a:sysClr val="window" lastClr="FFFFFF">
                    <a:lumMod val="85000"/>
                    <a:alpha val="66000"/>
                  </a:sysClr>
                </a:gs>
                <a:gs pos="50000">
                  <a:sysClr val="window" lastClr="FFFFFF">
                    <a:alpha val="26000"/>
                  </a:sysClr>
                </a:gs>
                <a:gs pos="100000">
                  <a:sysClr val="window" lastClr="FFFFFF">
                    <a:lumMod val="85000"/>
                  </a:sysClr>
                </a:gs>
              </a:gsLst>
              <a:lin ang="6600000" scaled="0"/>
            </a:gra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grpSp>
      <p:grpSp>
        <p:nvGrpSpPr>
          <p:cNvPr id="129" name="组合 128"/>
          <p:cNvGrpSpPr/>
          <p:nvPr/>
        </p:nvGrpSpPr>
        <p:grpSpPr>
          <a:xfrm>
            <a:off x="4411649" y="868949"/>
            <a:ext cx="800219" cy="3503358"/>
            <a:chOff x="4988309" y="868949"/>
            <a:chExt cx="800219" cy="3503358"/>
          </a:xfrm>
        </p:grpSpPr>
        <p:grpSp>
          <p:nvGrpSpPr>
            <p:cNvPr id="107" name="组合 1031"/>
            <p:cNvGrpSpPr>
              <a:grpSpLocks/>
            </p:cNvGrpSpPr>
            <p:nvPr/>
          </p:nvGrpSpPr>
          <p:grpSpPr bwMode="auto">
            <a:xfrm>
              <a:off x="5037567" y="2302207"/>
              <a:ext cx="725487" cy="2070100"/>
              <a:chOff x="4158112" y="2907709"/>
              <a:chExt cx="726052" cy="2070253"/>
            </a:xfrm>
          </p:grpSpPr>
          <p:grpSp>
            <p:nvGrpSpPr>
              <p:cNvPr id="108" name="组合 402"/>
              <p:cNvGrpSpPr>
                <a:grpSpLocks/>
              </p:cNvGrpSpPr>
              <p:nvPr/>
            </p:nvGrpSpPr>
            <p:grpSpPr bwMode="auto">
              <a:xfrm>
                <a:off x="4158110" y="2907710"/>
                <a:ext cx="726051" cy="2070254"/>
                <a:chOff x="2662280" y="2317463"/>
                <a:chExt cx="995320" cy="2838042"/>
              </a:xfrm>
            </p:grpSpPr>
            <p:sp>
              <p:nvSpPr>
                <p:cNvPr id="110" name="矩形 1023"/>
                <p:cNvSpPr/>
                <p:nvPr/>
              </p:nvSpPr>
              <p:spPr>
                <a:xfrm>
                  <a:off x="2664457" y="2439342"/>
                  <a:ext cx="487860" cy="2716163"/>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91" h="2716286">
                      <a:moveTo>
                        <a:pt x="0" y="0"/>
                      </a:moveTo>
                      <a:lnTo>
                        <a:pt x="488291" y="204951"/>
                      </a:lnTo>
                      <a:cubicBezTo>
                        <a:pt x="488291" y="1042063"/>
                        <a:pt x="488290" y="1879174"/>
                        <a:pt x="488290" y="2716286"/>
                      </a:cubicBezTo>
                      <a:lnTo>
                        <a:pt x="0" y="2448272"/>
                      </a:lnTo>
                      <a:lnTo>
                        <a:pt x="0" y="0"/>
                      </a:lnTo>
                      <a:close/>
                    </a:path>
                  </a:pathLst>
                </a:custGeom>
                <a:gradFill flip="none" rotWithShape="1">
                  <a:gsLst>
                    <a:gs pos="48000">
                      <a:srgbClr val="FFCC00"/>
                    </a:gs>
                    <a:gs pos="0">
                      <a:srgbClr val="FFFF00"/>
                    </a:gs>
                    <a:gs pos="100000">
                      <a:srgbClr val="CC6600"/>
                    </a:gs>
                  </a:gsLst>
                  <a:lin ang="66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1" name="矩形 1023"/>
                <p:cNvSpPr/>
                <p:nvPr/>
              </p:nvSpPr>
              <p:spPr>
                <a:xfrm>
                  <a:off x="3143605" y="2517693"/>
                  <a:ext cx="505283" cy="2631282"/>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488291"/>
                    <a:gd name="connsiteY0" fmla="*/ 157656 h 2873942"/>
                    <a:gd name="connsiteX1" fmla="*/ 488291 w 488291"/>
                    <a:gd name="connsiteY1" fmla="*/ 0 h 2873942"/>
                    <a:gd name="connsiteX2" fmla="*/ 488290 w 488291"/>
                    <a:gd name="connsiteY2" fmla="*/ 2873942 h 2873942"/>
                    <a:gd name="connsiteX3" fmla="*/ 0 w 488291"/>
                    <a:gd name="connsiteY3" fmla="*/ 2605928 h 2873942"/>
                    <a:gd name="connsiteX4" fmla="*/ 0 w 488291"/>
                    <a:gd name="connsiteY4" fmla="*/ 157656 h 2873942"/>
                    <a:gd name="connsiteX0" fmla="*/ 0 w 488291"/>
                    <a:gd name="connsiteY0" fmla="*/ 157656 h 2605928"/>
                    <a:gd name="connsiteX1" fmla="*/ 488291 w 488291"/>
                    <a:gd name="connsiteY1" fmla="*/ 0 h 2605928"/>
                    <a:gd name="connsiteX2" fmla="*/ 472525 w 488291"/>
                    <a:gd name="connsiteY2" fmla="*/ 2369445 h 2605928"/>
                    <a:gd name="connsiteX3" fmla="*/ 0 w 488291"/>
                    <a:gd name="connsiteY3" fmla="*/ 2605928 h 2605928"/>
                    <a:gd name="connsiteX4" fmla="*/ 0 w 488291"/>
                    <a:gd name="connsiteY4" fmla="*/ 157656 h 2605928"/>
                    <a:gd name="connsiteX0" fmla="*/ 8092 w 488291"/>
                    <a:gd name="connsiteY0" fmla="*/ 125288 h 2605928"/>
                    <a:gd name="connsiteX1" fmla="*/ 488291 w 488291"/>
                    <a:gd name="connsiteY1" fmla="*/ 0 h 2605928"/>
                    <a:gd name="connsiteX2" fmla="*/ 472525 w 488291"/>
                    <a:gd name="connsiteY2" fmla="*/ 2369445 h 2605928"/>
                    <a:gd name="connsiteX3" fmla="*/ 0 w 488291"/>
                    <a:gd name="connsiteY3" fmla="*/ 2605928 h 2605928"/>
                    <a:gd name="connsiteX4" fmla="*/ 8092 w 488291"/>
                    <a:gd name="connsiteY4" fmla="*/ 125288 h 2605928"/>
                    <a:gd name="connsiteX0" fmla="*/ 358 w 496741"/>
                    <a:gd name="connsiteY0" fmla="*/ 141472 h 2605928"/>
                    <a:gd name="connsiteX1" fmla="*/ 496741 w 496741"/>
                    <a:gd name="connsiteY1" fmla="*/ 0 h 2605928"/>
                    <a:gd name="connsiteX2" fmla="*/ 480975 w 496741"/>
                    <a:gd name="connsiteY2" fmla="*/ 2369445 h 2605928"/>
                    <a:gd name="connsiteX3" fmla="*/ 8450 w 496741"/>
                    <a:gd name="connsiteY3" fmla="*/ 2605928 h 2605928"/>
                    <a:gd name="connsiteX4" fmla="*/ 358 w 496741"/>
                    <a:gd name="connsiteY4" fmla="*/ 141472 h 2605928"/>
                    <a:gd name="connsiteX0" fmla="*/ 8092 w 504475"/>
                    <a:gd name="connsiteY0" fmla="*/ 141472 h 2630205"/>
                    <a:gd name="connsiteX1" fmla="*/ 504475 w 504475"/>
                    <a:gd name="connsiteY1" fmla="*/ 0 h 2630205"/>
                    <a:gd name="connsiteX2" fmla="*/ 488709 w 504475"/>
                    <a:gd name="connsiteY2" fmla="*/ 2369445 h 2630205"/>
                    <a:gd name="connsiteX3" fmla="*/ 0 w 504475"/>
                    <a:gd name="connsiteY3" fmla="*/ 2630205 h 2630205"/>
                    <a:gd name="connsiteX4" fmla="*/ 8092 w 504475"/>
                    <a:gd name="connsiteY4" fmla="*/ 141472 h 263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75" h="2630205">
                      <a:moveTo>
                        <a:pt x="8092" y="141472"/>
                      </a:moveTo>
                      <a:lnTo>
                        <a:pt x="504475" y="0"/>
                      </a:lnTo>
                      <a:cubicBezTo>
                        <a:pt x="504475" y="837112"/>
                        <a:pt x="488709" y="1532333"/>
                        <a:pt x="488709" y="2369445"/>
                      </a:cubicBezTo>
                      <a:lnTo>
                        <a:pt x="0" y="2630205"/>
                      </a:lnTo>
                      <a:cubicBezTo>
                        <a:pt x="2697" y="1803325"/>
                        <a:pt x="5395" y="968352"/>
                        <a:pt x="8092" y="141472"/>
                      </a:cubicBezTo>
                      <a:close/>
                    </a:path>
                  </a:pathLst>
                </a:custGeom>
                <a:gradFill flip="none" rotWithShape="1">
                  <a:gsLst>
                    <a:gs pos="0">
                      <a:srgbClr val="FF9933"/>
                    </a:gs>
                    <a:gs pos="47000">
                      <a:srgbClr val="FFCC00"/>
                    </a:gs>
                    <a:gs pos="100000">
                      <a:srgbClr val="CC3300"/>
                    </a:gs>
                  </a:gsLst>
                  <a:lin ang="42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2" name="任意多边形 111"/>
                <p:cNvSpPr/>
                <p:nvPr/>
              </p:nvSpPr>
              <p:spPr>
                <a:xfrm>
                  <a:off x="2662280" y="2317463"/>
                  <a:ext cx="995320" cy="343873"/>
                </a:xfrm>
                <a:custGeom>
                  <a:avLst/>
                  <a:gdLst>
                    <a:gd name="connsiteX0" fmla="*/ 0 w 995320"/>
                    <a:gd name="connsiteY0" fmla="*/ 137565 h 356050"/>
                    <a:gd name="connsiteX1" fmla="*/ 534074 w 995320"/>
                    <a:gd name="connsiteY1" fmla="*/ 0 h 356050"/>
                    <a:gd name="connsiteX2" fmla="*/ 995320 w 995320"/>
                    <a:gd name="connsiteY2" fmla="*/ 210393 h 356050"/>
                    <a:gd name="connsiteX3" fmla="*/ 493614 w 995320"/>
                    <a:gd name="connsiteY3" fmla="*/ 356050 h 356050"/>
                    <a:gd name="connsiteX4" fmla="*/ 0 w 995320"/>
                    <a:gd name="connsiteY4" fmla="*/ 137565 h 356050"/>
                    <a:gd name="connsiteX0" fmla="*/ 0 w 995320"/>
                    <a:gd name="connsiteY0" fmla="*/ 153749 h 372234"/>
                    <a:gd name="connsiteX1" fmla="*/ 501706 w 995320"/>
                    <a:gd name="connsiteY1" fmla="*/ 0 h 372234"/>
                    <a:gd name="connsiteX2" fmla="*/ 995320 w 995320"/>
                    <a:gd name="connsiteY2" fmla="*/ 226577 h 372234"/>
                    <a:gd name="connsiteX3" fmla="*/ 493614 w 995320"/>
                    <a:gd name="connsiteY3" fmla="*/ 372234 h 372234"/>
                    <a:gd name="connsiteX4" fmla="*/ 0 w 995320"/>
                    <a:gd name="connsiteY4" fmla="*/ 153749 h 372234"/>
                    <a:gd name="connsiteX0" fmla="*/ 0 w 995320"/>
                    <a:gd name="connsiteY0" fmla="*/ 126332 h 344817"/>
                    <a:gd name="connsiteX1" fmla="*/ 529123 w 995320"/>
                    <a:gd name="connsiteY1" fmla="*/ 0 h 344817"/>
                    <a:gd name="connsiteX2" fmla="*/ 995320 w 995320"/>
                    <a:gd name="connsiteY2" fmla="*/ 199160 h 344817"/>
                    <a:gd name="connsiteX3" fmla="*/ 493614 w 995320"/>
                    <a:gd name="connsiteY3" fmla="*/ 344817 h 344817"/>
                    <a:gd name="connsiteX4" fmla="*/ 0 w 995320"/>
                    <a:gd name="connsiteY4" fmla="*/ 126332 h 34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320" h="344817">
                      <a:moveTo>
                        <a:pt x="0" y="126332"/>
                      </a:moveTo>
                      <a:lnTo>
                        <a:pt x="529123" y="0"/>
                      </a:lnTo>
                      <a:lnTo>
                        <a:pt x="995320" y="199160"/>
                      </a:lnTo>
                      <a:lnTo>
                        <a:pt x="493614" y="344817"/>
                      </a:lnTo>
                      <a:lnTo>
                        <a:pt x="0" y="126332"/>
                      </a:lnTo>
                      <a:close/>
                    </a:path>
                  </a:pathLst>
                </a:custGeom>
                <a:gradFill flip="none" rotWithShape="1">
                  <a:gsLst>
                    <a:gs pos="17000">
                      <a:srgbClr val="FFFF00"/>
                    </a:gs>
                    <a:gs pos="53000">
                      <a:srgbClr val="FFCC00"/>
                    </a:gs>
                    <a:gs pos="100000">
                      <a:srgbClr val="CC6600"/>
                    </a:gs>
                  </a:gsLst>
                  <a:lin ang="18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09" name="任意多边形 108"/>
              <p:cNvSpPr/>
              <p:nvPr/>
            </p:nvSpPr>
            <p:spPr>
              <a:xfrm>
                <a:off x="4535405" y="3164668"/>
                <a:ext cx="0" cy="1770987"/>
              </a:xfrm>
              <a:custGeom>
                <a:avLst/>
                <a:gdLst>
                  <a:gd name="connsiteX0" fmla="*/ 0 w 0"/>
                  <a:gd name="connsiteY0" fmla="*/ 0 h 2048719"/>
                  <a:gd name="connsiteX1" fmla="*/ 0 w 0"/>
                  <a:gd name="connsiteY1" fmla="*/ 2048719 h 2048719"/>
                  <a:gd name="connsiteX0" fmla="*/ 11574 w 0"/>
                  <a:gd name="connsiteY0" fmla="*/ 0 h 9492"/>
                  <a:gd name="connsiteX1" fmla="*/ 0 w 0"/>
                  <a:gd name="connsiteY1" fmla="*/ 9492 h 9492"/>
                  <a:gd name="connsiteX0" fmla="*/ 115740000 w 0"/>
                  <a:gd name="connsiteY0" fmla="*/ 0 h 9107"/>
                  <a:gd name="connsiteX1" fmla="*/ 11575 w 0"/>
                  <a:gd name="connsiteY1" fmla="*/ 9107 h 9107"/>
                </a:gdLst>
                <a:ahLst/>
                <a:cxnLst>
                  <a:cxn ang="0">
                    <a:pos x="connsiteX0" y="connsiteY0"/>
                  </a:cxn>
                  <a:cxn ang="0">
                    <a:pos x="connsiteX1" y="connsiteY1"/>
                  </a:cxn>
                </a:cxnLst>
                <a:rect l="l" t="t" r="r" b="b"/>
                <a:pathLst>
                  <a:path h="9107">
                    <a:moveTo>
                      <a:pt x="115740000" y="0"/>
                    </a:moveTo>
                    <a:lnTo>
                      <a:pt x="11575" y="9107"/>
                    </a:lnTo>
                  </a:path>
                </a:pathLst>
              </a:custGeom>
              <a:noFill/>
              <a:ln w="25400" cap="flat" cmpd="sng" algn="ctr">
                <a:gradFill>
                  <a:gsLst>
                    <a:gs pos="0">
                      <a:sysClr val="window" lastClr="FFFFFF">
                        <a:alpha val="0"/>
                      </a:sysClr>
                    </a:gs>
                    <a:gs pos="50000">
                      <a:sysClr val="window" lastClr="FFFFFF">
                        <a:alpha val="67000"/>
                      </a:sysClr>
                    </a:gs>
                    <a:gs pos="100000">
                      <a:sysClr val="window" lastClr="FFFFFF">
                        <a:alpha val="0"/>
                      </a:sysClr>
                    </a:gs>
                  </a:gsLst>
                  <a:lin ang="5400000" scaled="0"/>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1" name="任意多边形 120"/>
            <p:cNvSpPr/>
            <p:nvPr/>
          </p:nvSpPr>
          <p:spPr>
            <a:xfrm>
              <a:off x="5404279" y="1370344"/>
              <a:ext cx="0" cy="1035050"/>
            </a:xfrm>
            <a:custGeom>
              <a:avLst/>
              <a:gdLst>
                <a:gd name="connsiteX0" fmla="*/ 0 w 0"/>
                <a:gd name="connsiteY0" fmla="*/ 1311215 h 1311215"/>
                <a:gd name="connsiteX1" fmla="*/ 0 w 0"/>
                <a:gd name="connsiteY1" fmla="*/ 0 h 1311215"/>
                <a:gd name="connsiteX0" fmla="*/ 0 w 0"/>
                <a:gd name="connsiteY0" fmla="*/ 7895 h 7895"/>
                <a:gd name="connsiteX1" fmla="*/ 0 w 0"/>
                <a:gd name="connsiteY1" fmla="*/ 0 h 7895"/>
              </a:gdLst>
              <a:ahLst/>
              <a:cxnLst>
                <a:cxn ang="0">
                  <a:pos x="connsiteX0" y="connsiteY0"/>
                </a:cxn>
                <a:cxn ang="0">
                  <a:pos x="connsiteX1" y="connsiteY1"/>
                </a:cxn>
              </a:cxnLst>
              <a:rect l="l" t="t" r="r" b="b"/>
              <a:pathLst>
                <a:path h="7895">
                  <a:moveTo>
                    <a:pt x="0" y="7895"/>
                  </a:moveTo>
                  <a:lnTo>
                    <a:pt x="0" y="0"/>
                  </a:lnTo>
                </a:path>
              </a:pathLst>
            </a:custGeom>
            <a:noFill/>
            <a:ln w="25400" cap="flat" cmpd="sng" algn="ctr">
              <a:solidFill>
                <a:sysClr val="window" lastClr="FFFFFF">
                  <a:lumMod val="65000"/>
                </a:sysClr>
              </a:solidFill>
              <a:prstDash val="solid"/>
              <a:headEnd type="oval"/>
              <a:tailEnd type="ova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4" name="TextBox 437"/>
            <p:cNvSpPr txBox="1">
              <a:spLocks noChangeArrowheads="1"/>
            </p:cNvSpPr>
            <p:nvPr/>
          </p:nvSpPr>
          <p:spPr bwMode="auto">
            <a:xfrm>
              <a:off x="4988309" y="868949"/>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smtClean="0">
                  <a:solidFill>
                    <a:schemeClr val="bg1"/>
                  </a:solidFill>
                  <a:latin typeface="微软雅黑" pitchFamily="34" charset="-122"/>
                  <a:ea typeface="微软雅黑" pitchFamily="34" charset="-122"/>
                </a:rPr>
                <a:t>挂牌快</a:t>
              </a:r>
              <a:endParaRPr lang="zh-CN" altLang="en-US" sz="1600" b="1" dirty="0">
                <a:solidFill>
                  <a:schemeClr val="bg1"/>
                </a:solidFill>
                <a:latin typeface="微软雅黑" pitchFamily="34" charset="-122"/>
                <a:ea typeface="微软雅黑" pitchFamily="34" charset="-122"/>
              </a:endParaRPr>
            </a:p>
          </p:txBody>
        </p:sp>
      </p:grpSp>
      <p:grpSp>
        <p:nvGrpSpPr>
          <p:cNvPr id="130" name="组合 129"/>
          <p:cNvGrpSpPr/>
          <p:nvPr/>
        </p:nvGrpSpPr>
        <p:grpSpPr>
          <a:xfrm>
            <a:off x="4977354" y="1119774"/>
            <a:ext cx="1005403" cy="2942970"/>
            <a:chOff x="5554014" y="1119774"/>
            <a:chExt cx="1005403" cy="2942970"/>
          </a:xfrm>
        </p:grpSpPr>
        <p:grpSp>
          <p:nvGrpSpPr>
            <p:cNvPr id="101" name="组合 1030"/>
            <p:cNvGrpSpPr>
              <a:grpSpLocks/>
            </p:cNvGrpSpPr>
            <p:nvPr/>
          </p:nvGrpSpPr>
          <p:grpSpPr bwMode="auto">
            <a:xfrm>
              <a:off x="5742417" y="2214894"/>
              <a:ext cx="649287" cy="1847850"/>
              <a:chOff x="4691039" y="2872063"/>
              <a:chExt cx="648987" cy="1848389"/>
            </a:xfrm>
          </p:grpSpPr>
          <p:grpSp>
            <p:nvGrpSpPr>
              <p:cNvPr id="102" name="组合 406"/>
              <p:cNvGrpSpPr>
                <a:grpSpLocks/>
              </p:cNvGrpSpPr>
              <p:nvPr/>
            </p:nvGrpSpPr>
            <p:grpSpPr bwMode="auto">
              <a:xfrm>
                <a:off x="4691039" y="2872063"/>
                <a:ext cx="648987" cy="1848389"/>
                <a:chOff x="2662280" y="2320718"/>
                <a:chExt cx="995320" cy="2834787"/>
              </a:xfrm>
            </p:grpSpPr>
            <p:sp>
              <p:nvSpPr>
                <p:cNvPr id="104" name="矩形 1023"/>
                <p:cNvSpPr/>
                <p:nvPr/>
              </p:nvSpPr>
              <p:spPr>
                <a:xfrm>
                  <a:off x="2664713" y="2440053"/>
                  <a:ext cx="486709" cy="2715452"/>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91" h="2716286">
                      <a:moveTo>
                        <a:pt x="0" y="0"/>
                      </a:moveTo>
                      <a:lnTo>
                        <a:pt x="488291" y="204951"/>
                      </a:lnTo>
                      <a:cubicBezTo>
                        <a:pt x="488291" y="1042063"/>
                        <a:pt x="488290" y="1879174"/>
                        <a:pt x="488290" y="2716286"/>
                      </a:cubicBezTo>
                      <a:lnTo>
                        <a:pt x="0" y="2448272"/>
                      </a:lnTo>
                      <a:lnTo>
                        <a:pt x="0" y="0"/>
                      </a:lnTo>
                      <a:close/>
                    </a:path>
                  </a:pathLst>
                </a:custGeom>
                <a:gradFill flip="none" rotWithShape="1">
                  <a:gsLst>
                    <a:gs pos="52000">
                      <a:srgbClr val="FFFF00"/>
                    </a:gs>
                    <a:gs pos="7000">
                      <a:srgbClr val="99CC00"/>
                    </a:gs>
                    <a:gs pos="86000">
                      <a:srgbClr val="D7EB00"/>
                    </a:gs>
                    <a:gs pos="100000">
                      <a:srgbClr val="99CC00"/>
                    </a:gs>
                  </a:gsLst>
                  <a:lin ang="66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5" name="矩形 1023"/>
                <p:cNvSpPr/>
                <p:nvPr/>
              </p:nvSpPr>
              <p:spPr>
                <a:xfrm>
                  <a:off x="3144122" y="2517985"/>
                  <a:ext cx="506178" cy="2630215"/>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488291"/>
                    <a:gd name="connsiteY0" fmla="*/ 157656 h 2873942"/>
                    <a:gd name="connsiteX1" fmla="*/ 488291 w 488291"/>
                    <a:gd name="connsiteY1" fmla="*/ 0 h 2873942"/>
                    <a:gd name="connsiteX2" fmla="*/ 488290 w 488291"/>
                    <a:gd name="connsiteY2" fmla="*/ 2873942 h 2873942"/>
                    <a:gd name="connsiteX3" fmla="*/ 0 w 488291"/>
                    <a:gd name="connsiteY3" fmla="*/ 2605928 h 2873942"/>
                    <a:gd name="connsiteX4" fmla="*/ 0 w 488291"/>
                    <a:gd name="connsiteY4" fmla="*/ 157656 h 2873942"/>
                    <a:gd name="connsiteX0" fmla="*/ 0 w 488291"/>
                    <a:gd name="connsiteY0" fmla="*/ 157656 h 2605928"/>
                    <a:gd name="connsiteX1" fmla="*/ 488291 w 488291"/>
                    <a:gd name="connsiteY1" fmla="*/ 0 h 2605928"/>
                    <a:gd name="connsiteX2" fmla="*/ 472525 w 488291"/>
                    <a:gd name="connsiteY2" fmla="*/ 2369445 h 2605928"/>
                    <a:gd name="connsiteX3" fmla="*/ 0 w 488291"/>
                    <a:gd name="connsiteY3" fmla="*/ 2605928 h 2605928"/>
                    <a:gd name="connsiteX4" fmla="*/ 0 w 488291"/>
                    <a:gd name="connsiteY4" fmla="*/ 157656 h 2605928"/>
                    <a:gd name="connsiteX0" fmla="*/ 8092 w 488291"/>
                    <a:gd name="connsiteY0" fmla="*/ 125288 h 2605928"/>
                    <a:gd name="connsiteX1" fmla="*/ 488291 w 488291"/>
                    <a:gd name="connsiteY1" fmla="*/ 0 h 2605928"/>
                    <a:gd name="connsiteX2" fmla="*/ 472525 w 488291"/>
                    <a:gd name="connsiteY2" fmla="*/ 2369445 h 2605928"/>
                    <a:gd name="connsiteX3" fmla="*/ 0 w 488291"/>
                    <a:gd name="connsiteY3" fmla="*/ 2605928 h 2605928"/>
                    <a:gd name="connsiteX4" fmla="*/ 8092 w 488291"/>
                    <a:gd name="connsiteY4" fmla="*/ 125288 h 2605928"/>
                    <a:gd name="connsiteX0" fmla="*/ 358 w 496741"/>
                    <a:gd name="connsiteY0" fmla="*/ 141472 h 2605928"/>
                    <a:gd name="connsiteX1" fmla="*/ 496741 w 496741"/>
                    <a:gd name="connsiteY1" fmla="*/ 0 h 2605928"/>
                    <a:gd name="connsiteX2" fmla="*/ 480975 w 496741"/>
                    <a:gd name="connsiteY2" fmla="*/ 2369445 h 2605928"/>
                    <a:gd name="connsiteX3" fmla="*/ 8450 w 496741"/>
                    <a:gd name="connsiteY3" fmla="*/ 2605928 h 2605928"/>
                    <a:gd name="connsiteX4" fmla="*/ 358 w 496741"/>
                    <a:gd name="connsiteY4" fmla="*/ 141472 h 2605928"/>
                    <a:gd name="connsiteX0" fmla="*/ 8092 w 504475"/>
                    <a:gd name="connsiteY0" fmla="*/ 141472 h 2630205"/>
                    <a:gd name="connsiteX1" fmla="*/ 504475 w 504475"/>
                    <a:gd name="connsiteY1" fmla="*/ 0 h 2630205"/>
                    <a:gd name="connsiteX2" fmla="*/ 488709 w 504475"/>
                    <a:gd name="connsiteY2" fmla="*/ 2369445 h 2630205"/>
                    <a:gd name="connsiteX3" fmla="*/ 0 w 504475"/>
                    <a:gd name="connsiteY3" fmla="*/ 2630205 h 2630205"/>
                    <a:gd name="connsiteX4" fmla="*/ 8092 w 504475"/>
                    <a:gd name="connsiteY4" fmla="*/ 141472 h 263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75" h="2630205">
                      <a:moveTo>
                        <a:pt x="8092" y="141472"/>
                      </a:moveTo>
                      <a:lnTo>
                        <a:pt x="504475" y="0"/>
                      </a:lnTo>
                      <a:cubicBezTo>
                        <a:pt x="504475" y="837112"/>
                        <a:pt x="488709" y="1532333"/>
                        <a:pt x="488709" y="2369445"/>
                      </a:cubicBezTo>
                      <a:lnTo>
                        <a:pt x="0" y="2630205"/>
                      </a:lnTo>
                      <a:cubicBezTo>
                        <a:pt x="2697" y="1803325"/>
                        <a:pt x="5395" y="968352"/>
                        <a:pt x="8092" y="141472"/>
                      </a:cubicBezTo>
                      <a:close/>
                    </a:path>
                  </a:pathLst>
                </a:custGeom>
                <a:gradFill flip="none" rotWithShape="1">
                  <a:gsLst>
                    <a:gs pos="47000">
                      <a:srgbClr val="CCCC00"/>
                    </a:gs>
                    <a:gs pos="7000">
                      <a:srgbClr val="669900"/>
                    </a:gs>
                    <a:gs pos="68000">
                      <a:srgbClr val="D7EB00"/>
                    </a:gs>
                    <a:gs pos="89000">
                      <a:srgbClr val="99CC00"/>
                    </a:gs>
                  </a:gsLst>
                  <a:lin ang="42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6" name="任意多边形 105"/>
                <p:cNvSpPr/>
                <p:nvPr/>
              </p:nvSpPr>
              <p:spPr>
                <a:xfrm>
                  <a:off x="2662280" y="2320718"/>
                  <a:ext cx="995320" cy="341561"/>
                </a:xfrm>
                <a:custGeom>
                  <a:avLst/>
                  <a:gdLst>
                    <a:gd name="connsiteX0" fmla="*/ 0 w 995320"/>
                    <a:gd name="connsiteY0" fmla="*/ 137565 h 356050"/>
                    <a:gd name="connsiteX1" fmla="*/ 534074 w 995320"/>
                    <a:gd name="connsiteY1" fmla="*/ 0 h 356050"/>
                    <a:gd name="connsiteX2" fmla="*/ 995320 w 995320"/>
                    <a:gd name="connsiteY2" fmla="*/ 210393 h 356050"/>
                    <a:gd name="connsiteX3" fmla="*/ 493614 w 995320"/>
                    <a:gd name="connsiteY3" fmla="*/ 356050 h 356050"/>
                    <a:gd name="connsiteX4" fmla="*/ 0 w 995320"/>
                    <a:gd name="connsiteY4" fmla="*/ 137565 h 356050"/>
                    <a:gd name="connsiteX0" fmla="*/ 0 w 995320"/>
                    <a:gd name="connsiteY0" fmla="*/ 153749 h 372234"/>
                    <a:gd name="connsiteX1" fmla="*/ 501706 w 995320"/>
                    <a:gd name="connsiteY1" fmla="*/ 0 h 372234"/>
                    <a:gd name="connsiteX2" fmla="*/ 995320 w 995320"/>
                    <a:gd name="connsiteY2" fmla="*/ 226577 h 372234"/>
                    <a:gd name="connsiteX3" fmla="*/ 493614 w 995320"/>
                    <a:gd name="connsiteY3" fmla="*/ 372234 h 372234"/>
                    <a:gd name="connsiteX4" fmla="*/ 0 w 995320"/>
                    <a:gd name="connsiteY4" fmla="*/ 153749 h 372234"/>
                    <a:gd name="connsiteX0" fmla="*/ 0 w 995320"/>
                    <a:gd name="connsiteY0" fmla="*/ 123077 h 341562"/>
                    <a:gd name="connsiteX1" fmla="*/ 532379 w 995320"/>
                    <a:gd name="connsiteY1" fmla="*/ 0 h 341562"/>
                    <a:gd name="connsiteX2" fmla="*/ 995320 w 995320"/>
                    <a:gd name="connsiteY2" fmla="*/ 195905 h 341562"/>
                    <a:gd name="connsiteX3" fmla="*/ 493614 w 995320"/>
                    <a:gd name="connsiteY3" fmla="*/ 341562 h 341562"/>
                    <a:gd name="connsiteX4" fmla="*/ 0 w 995320"/>
                    <a:gd name="connsiteY4" fmla="*/ 123077 h 34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320" h="341562">
                      <a:moveTo>
                        <a:pt x="0" y="123077"/>
                      </a:moveTo>
                      <a:lnTo>
                        <a:pt x="532379" y="0"/>
                      </a:lnTo>
                      <a:lnTo>
                        <a:pt x="995320" y="195905"/>
                      </a:lnTo>
                      <a:lnTo>
                        <a:pt x="493614" y="341562"/>
                      </a:lnTo>
                      <a:lnTo>
                        <a:pt x="0" y="123077"/>
                      </a:lnTo>
                      <a:close/>
                    </a:path>
                  </a:pathLst>
                </a:custGeom>
                <a:gradFill flip="none" rotWithShape="1">
                  <a:gsLst>
                    <a:gs pos="76000">
                      <a:srgbClr val="FFFF00">
                        <a:alpha val="39000"/>
                      </a:srgbClr>
                    </a:gs>
                    <a:gs pos="0">
                      <a:srgbClr val="99CC00"/>
                    </a:gs>
                    <a:gs pos="94000">
                      <a:srgbClr val="D7EB00"/>
                    </a:gs>
                    <a:gs pos="100000">
                      <a:srgbClr val="99CC00"/>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03" name="任意多边形 102"/>
              <p:cNvSpPr/>
              <p:nvPr/>
            </p:nvSpPr>
            <p:spPr>
              <a:xfrm>
                <a:off x="4954378" y="3088246"/>
                <a:ext cx="0" cy="1597386"/>
              </a:xfrm>
              <a:custGeom>
                <a:avLst/>
                <a:gdLst>
                  <a:gd name="connsiteX0" fmla="*/ 0 w 0"/>
                  <a:gd name="connsiteY0" fmla="*/ 0 h 2048719"/>
                  <a:gd name="connsiteX1" fmla="*/ 0 w 0"/>
                  <a:gd name="connsiteY1" fmla="*/ 2048719 h 2048719"/>
                  <a:gd name="connsiteX0" fmla="*/ 23149 w 0"/>
                  <a:gd name="connsiteY0" fmla="*/ 0 h 7797"/>
                  <a:gd name="connsiteX1" fmla="*/ 0 w 0"/>
                  <a:gd name="connsiteY1" fmla="*/ 7797 h 7797"/>
                </a:gdLst>
                <a:ahLst/>
                <a:cxnLst>
                  <a:cxn ang="0">
                    <a:pos x="connsiteX0" y="connsiteY0"/>
                  </a:cxn>
                  <a:cxn ang="0">
                    <a:pos x="connsiteX1" y="connsiteY1"/>
                  </a:cxn>
                </a:cxnLst>
                <a:rect l="l" t="t" r="r" b="b"/>
                <a:pathLst>
                  <a:path h="7797">
                    <a:moveTo>
                      <a:pt x="23149" y="0"/>
                    </a:moveTo>
                    <a:lnTo>
                      <a:pt x="0" y="7797"/>
                    </a:lnTo>
                  </a:path>
                </a:pathLst>
              </a:custGeom>
              <a:noFill/>
              <a:ln w="25400" cap="flat" cmpd="sng" algn="ctr">
                <a:gradFill>
                  <a:gsLst>
                    <a:gs pos="0">
                      <a:sysClr val="window" lastClr="FFFFFF">
                        <a:alpha val="0"/>
                      </a:sysClr>
                    </a:gs>
                    <a:gs pos="50000">
                      <a:sysClr val="window" lastClr="FFFFFF">
                        <a:alpha val="67000"/>
                      </a:sysClr>
                    </a:gs>
                    <a:gs pos="100000">
                      <a:sysClr val="window" lastClr="FFFFFF">
                        <a:alpha val="0"/>
                      </a:sysClr>
                    </a:gs>
                  </a:gsLst>
                  <a:lin ang="5400000" scaled="0"/>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3" name="任意多边形 122"/>
            <p:cNvSpPr/>
            <p:nvPr/>
          </p:nvSpPr>
          <p:spPr>
            <a:xfrm flipH="1">
              <a:off x="6024992" y="1613232"/>
              <a:ext cx="46037" cy="700087"/>
            </a:xfrm>
            <a:custGeom>
              <a:avLst/>
              <a:gdLst>
                <a:gd name="connsiteX0" fmla="*/ 0 w 0"/>
                <a:gd name="connsiteY0" fmla="*/ 1311215 h 1311215"/>
                <a:gd name="connsiteX1" fmla="*/ 0 w 0"/>
                <a:gd name="connsiteY1" fmla="*/ 0 h 1311215"/>
                <a:gd name="connsiteX0" fmla="*/ 0 w 0"/>
                <a:gd name="connsiteY0" fmla="*/ 3539 h 3539"/>
                <a:gd name="connsiteX1" fmla="*/ 0 w 0"/>
                <a:gd name="connsiteY1" fmla="*/ 0 h 3539"/>
              </a:gdLst>
              <a:ahLst/>
              <a:cxnLst>
                <a:cxn ang="0">
                  <a:pos x="connsiteX0" y="connsiteY0"/>
                </a:cxn>
                <a:cxn ang="0">
                  <a:pos x="connsiteX1" y="connsiteY1"/>
                </a:cxn>
              </a:cxnLst>
              <a:rect l="l" t="t" r="r" b="b"/>
              <a:pathLst>
                <a:path h="3539">
                  <a:moveTo>
                    <a:pt x="0" y="3539"/>
                  </a:moveTo>
                  <a:lnTo>
                    <a:pt x="0" y="0"/>
                  </a:lnTo>
                </a:path>
              </a:pathLst>
            </a:custGeom>
            <a:noFill/>
            <a:ln w="25400" cap="flat" cmpd="sng" algn="ctr">
              <a:solidFill>
                <a:sysClr val="window" lastClr="FFFFFF">
                  <a:lumMod val="65000"/>
                </a:sysClr>
              </a:solidFill>
              <a:prstDash val="solid"/>
              <a:headEnd type="oval"/>
              <a:tailEnd type="ova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5" name="TextBox 438"/>
            <p:cNvSpPr txBox="1">
              <a:spLocks noChangeArrowheads="1"/>
            </p:cNvSpPr>
            <p:nvPr/>
          </p:nvSpPr>
          <p:spPr bwMode="auto">
            <a:xfrm>
              <a:off x="5554014" y="111977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smtClean="0">
                  <a:solidFill>
                    <a:schemeClr val="bg1"/>
                  </a:solidFill>
                  <a:latin typeface="微软雅黑" pitchFamily="34" charset="-122"/>
                  <a:ea typeface="微软雅黑" pitchFamily="34" charset="-122"/>
                </a:rPr>
                <a:t>融资迅速</a:t>
              </a:r>
              <a:endParaRPr lang="zh-CN" altLang="en-US" sz="1600" b="1" dirty="0">
                <a:solidFill>
                  <a:schemeClr val="bg1"/>
                </a:solidFill>
                <a:latin typeface="微软雅黑" pitchFamily="34" charset="-122"/>
                <a:ea typeface="微软雅黑" pitchFamily="34" charset="-122"/>
              </a:endParaRPr>
            </a:p>
          </p:txBody>
        </p:sp>
      </p:grpSp>
      <p:grpSp>
        <p:nvGrpSpPr>
          <p:cNvPr id="131" name="组合 130"/>
          <p:cNvGrpSpPr/>
          <p:nvPr/>
        </p:nvGrpSpPr>
        <p:grpSpPr>
          <a:xfrm>
            <a:off x="5564043" y="1390381"/>
            <a:ext cx="1005403" cy="2419951"/>
            <a:chOff x="6140703" y="1390381"/>
            <a:chExt cx="1005403" cy="2419951"/>
          </a:xfrm>
        </p:grpSpPr>
        <p:grpSp>
          <p:nvGrpSpPr>
            <p:cNvPr id="95" name="组合 1029"/>
            <p:cNvGrpSpPr>
              <a:grpSpLocks/>
            </p:cNvGrpSpPr>
            <p:nvPr/>
          </p:nvGrpSpPr>
          <p:grpSpPr bwMode="auto">
            <a:xfrm>
              <a:off x="6345667" y="2119644"/>
              <a:ext cx="595312" cy="1690688"/>
              <a:chOff x="5198185" y="2794430"/>
              <a:chExt cx="594324" cy="1691017"/>
            </a:xfrm>
          </p:grpSpPr>
          <p:grpSp>
            <p:nvGrpSpPr>
              <p:cNvPr id="96" name="组合 414"/>
              <p:cNvGrpSpPr>
                <a:grpSpLocks/>
              </p:cNvGrpSpPr>
              <p:nvPr/>
            </p:nvGrpSpPr>
            <p:grpSpPr bwMode="auto">
              <a:xfrm>
                <a:off x="5198182" y="2794430"/>
                <a:ext cx="594323" cy="1691017"/>
                <a:chOff x="2662280" y="2323539"/>
                <a:chExt cx="995320" cy="2831966"/>
              </a:xfrm>
            </p:grpSpPr>
            <p:sp>
              <p:nvSpPr>
                <p:cNvPr id="98" name="矩形 1023"/>
                <p:cNvSpPr/>
                <p:nvPr/>
              </p:nvSpPr>
              <p:spPr>
                <a:xfrm>
                  <a:off x="2664933" y="2440540"/>
                  <a:ext cx="501643" cy="2714965"/>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503094"/>
                    <a:gd name="connsiteY0" fmla="*/ 0 h 2716286"/>
                    <a:gd name="connsiteX1" fmla="*/ 503094 w 503094"/>
                    <a:gd name="connsiteY1" fmla="*/ 219754 h 2716286"/>
                    <a:gd name="connsiteX2" fmla="*/ 488290 w 503094"/>
                    <a:gd name="connsiteY2" fmla="*/ 2716286 h 2716286"/>
                    <a:gd name="connsiteX3" fmla="*/ 0 w 503094"/>
                    <a:gd name="connsiteY3" fmla="*/ 2448272 h 2716286"/>
                    <a:gd name="connsiteX4" fmla="*/ 0 w 503094"/>
                    <a:gd name="connsiteY4" fmla="*/ 0 h 27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094" h="2716286">
                      <a:moveTo>
                        <a:pt x="0" y="0"/>
                      </a:moveTo>
                      <a:lnTo>
                        <a:pt x="503094" y="219754"/>
                      </a:lnTo>
                      <a:cubicBezTo>
                        <a:pt x="503094" y="1056866"/>
                        <a:pt x="488290" y="1879174"/>
                        <a:pt x="488290" y="2716286"/>
                      </a:cubicBezTo>
                      <a:lnTo>
                        <a:pt x="0" y="2448272"/>
                      </a:lnTo>
                      <a:lnTo>
                        <a:pt x="0" y="0"/>
                      </a:lnTo>
                      <a:close/>
                    </a:path>
                  </a:pathLst>
                </a:custGeom>
                <a:gradFill flip="none" rotWithShape="1">
                  <a:gsLst>
                    <a:gs pos="32000">
                      <a:sysClr val="window" lastClr="FFFFFF">
                        <a:lumMod val="95000"/>
                      </a:sysClr>
                    </a:gs>
                    <a:gs pos="7000">
                      <a:sysClr val="window" lastClr="FFFFFF">
                        <a:lumMod val="95000"/>
                      </a:sysClr>
                    </a:gs>
                    <a:gs pos="74000">
                      <a:sysClr val="window" lastClr="FFFFFF">
                        <a:lumMod val="75000"/>
                      </a:sysClr>
                    </a:gs>
                  </a:gsLst>
                  <a:lin ang="66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矩形 1023"/>
                <p:cNvSpPr/>
                <p:nvPr/>
              </p:nvSpPr>
              <p:spPr>
                <a:xfrm>
                  <a:off x="3145342" y="2517656"/>
                  <a:ext cx="504296" cy="2629871"/>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488291"/>
                    <a:gd name="connsiteY0" fmla="*/ 157656 h 2873942"/>
                    <a:gd name="connsiteX1" fmla="*/ 488291 w 488291"/>
                    <a:gd name="connsiteY1" fmla="*/ 0 h 2873942"/>
                    <a:gd name="connsiteX2" fmla="*/ 488290 w 488291"/>
                    <a:gd name="connsiteY2" fmla="*/ 2873942 h 2873942"/>
                    <a:gd name="connsiteX3" fmla="*/ 0 w 488291"/>
                    <a:gd name="connsiteY3" fmla="*/ 2605928 h 2873942"/>
                    <a:gd name="connsiteX4" fmla="*/ 0 w 488291"/>
                    <a:gd name="connsiteY4" fmla="*/ 157656 h 2873942"/>
                    <a:gd name="connsiteX0" fmla="*/ 0 w 488291"/>
                    <a:gd name="connsiteY0" fmla="*/ 157656 h 2605928"/>
                    <a:gd name="connsiteX1" fmla="*/ 488291 w 488291"/>
                    <a:gd name="connsiteY1" fmla="*/ 0 h 2605928"/>
                    <a:gd name="connsiteX2" fmla="*/ 472525 w 488291"/>
                    <a:gd name="connsiteY2" fmla="*/ 2369445 h 2605928"/>
                    <a:gd name="connsiteX3" fmla="*/ 0 w 488291"/>
                    <a:gd name="connsiteY3" fmla="*/ 2605928 h 2605928"/>
                    <a:gd name="connsiteX4" fmla="*/ 0 w 488291"/>
                    <a:gd name="connsiteY4" fmla="*/ 157656 h 2605928"/>
                    <a:gd name="connsiteX0" fmla="*/ 8092 w 488291"/>
                    <a:gd name="connsiteY0" fmla="*/ 125288 h 2605928"/>
                    <a:gd name="connsiteX1" fmla="*/ 488291 w 488291"/>
                    <a:gd name="connsiteY1" fmla="*/ 0 h 2605928"/>
                    <a:gd name="connsiteX2" fmla="*/ 472525 w 488291"/>
                    <a:gd name="connsiteY2" fmla="*/ 2369445 h 2605928"/>
                    <a:gd name="connsiteX3" fmla="*/ 0 w 488291"/>
                    <a:gd name="connsiteY3" fmla="*/ 2605928 h 2605928"/>
                    <a:gd name="connsiteX4" fmla="*/ 8092 w 488291"/>
                    <a:gd name="connsiteY4" fmla="*/ 125288 h 2605928"/>
                    <a:gd name="connsiteX0" fmla="*/ 358 w 496741"/>
                    <a:gd name="connsiteY0" fmla="*/ 141472 h 2605928"/>
                    <a:gd name="connsiteX1" fmla="*/ 496741 w 496741"/>
                    <a:gd name="connsiteY1" fmla="*/ 0 h 2605928"/>
                    <a:gd name="connsiteX2" fmla="*/ 480975 w 496741"/>
                    <a:gd name="connsiteY2" fmla="*/ 2369445 h 2605928"/>
                    <a:gd name="connsiteX3" fmla="*/ 8450 w 496741"/>
                    <a:gd name="connsiteY3" fmla="*/ 2605928 h 2605928"/>
                    <a:gd name="connsiteX4" fmla="*/ 358 w 496741"/>
                    <a:gd name="connsiteY4" fmla="*/ 141472 h 2605928"/>
                    <a:gd name="connsiteX0" fmla="*/ 8092 w 504475"/>
                    <a:gd name="connsiteY0" fmla="*/ 141472 h 2630205"/>
                    <a:gd name="connsiteX1" fmla="*/ 504475 w 504475"/>
                    <a:gd name="connsiteY1" fmla="*/ 0 h 2630205"/>
                    <a:gd name="connsiteX2" fmla="*/ 488709 w 504475"/>
                    <a:gd name="connsiteY2" fmla="*/ 2369445 h 2630205"/>
                    <a:gd name="connsiteX3" fmla="*/ 0 w 504475"/>
                    <a:gd name="connsiteY3" fmla="*/ 2630205 h 2630205"/>
                    <a:gd name="connsiteX4" fmla="*/ 8092 w 504475"/>
                    <a:gd name="connsiteY4" fmla="*/ 141472 h 263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75" h="2630205">
                      <a:moveTo>
                        <a:pt x="8092" y="141472"/>
                      </a:moveTo>
                      <a:lnTo>
                        <a:pt x="504475" y="0"/>
                      </a:lnTo>
                      <a:cubicBezTo>
                        <a:pt x="504475" y="837112"/>
                        <a:pt x="488709" y="1532333"/>
                        <a:pt x="488709" y="2369445"/>
                      </a:cubicBezTo>
                      <a:lnTo>
                        <a:pt x="0" y="2630205"/>
                      </a:lnTo>
                      <a:cubicBezTo>
                        <a:pt x="2697" y="1803325"/>
                        <a:pt x="5395" y="968352"/>
                        <a:pt x="8092" y="141472"/>
                      </a:cubicBezTo>
                      <a:close/>
                    </a:path>
                  </a:pathLst>
                </a:custGeom>
                <a:gradFill flip="none" rotWithShape="1">
                  <a:gsLst>
                    <a:gs pos="47000">
                      <a:sysClr val="window" lastClr="FFFFFF">
                        <a:lumMod val="85000"/>
                      </a:sysClr>
                    </a:gs>
                    <a:gs pos="0">
                      <a:sysClr val="window" lastClr="FFFFFF">
                        <a:lumMod val="65000"/>
                      </a:sysClr>
                    </a:gs>
                    <a:gs pos="82000">
                      <a:sysClr val="window" lastClr="FFFFFF">
                        <a:lumMod val="65000"/>
                      </a:sysClr>
                    </a:gs>
                  </a:gsLst>
                  <a:lin ang="42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0" name="任意多边形 99"/>
                <p:cNvSpPr/>
                <p:nvPr/>
              </p:nvSpPr>
              <p:spPr>
                <a:xfrm>
                  <a:off x="2662280" y="2323539"/>
                  <a:ext cx="995320" cy="338740"/>
                </a:xfrm>
                <a:custGeom>
                  <a:avLst/>
                  <a:gdLst>
                    <a:gd name="connsiteX0" fmla="*/ 0 w 995320"/>
                    <a:gd name="connsiteY0" fmla="*/ 137565 h 356050"/>
                    <a:gd name="connsiteX1" fmla="*/ 534074 w 995320"/>
                    <a:gd name="connsiteY1" fmla="*/ 0 h 356050"/>
                    <a:gd name="connsiteX2" fmla="*/ 995320 w 995320"/>
                    <a:gd name="connsiteY2" fmla="*/ 210393 h 356050"/>
                    <a:gd name="connsiteX3" fmla="*/ 493614 w 995320"/>
                    <a:gd name="connsiteY3" fmla="*/ 356050 h 356050"/>
                    <a:gd name="connsiteX4" fmla="*/ 0 w 995320"/>
                    <a:gd name="connsiteY4" fmla="*/ 137565 h 356050"/>
                    <a:gd name="connsiteX0" fmla="*/ 0 w 995320"/>
                    <a:gd name="connsiteY0" fmla="*/ 153749 h 372234"/>
                    <a:gd name="connsiteX1" fmla="*/ 501706 w 995320"/>
                    <a:gd name="connsiteY1" fmla="*/ 0 h 372234"/>
                    <a:gd name="connsiteX2" fmla="*/ 995320 w 995320"/>
                    <a:gd name="connsiteY2" fmla="*/ 226577 h 372234"/>
                    <a:gd name="connsiteX3" fmla="*/ 493614 w 995320"/>
                    <a:gd name="connsiteY3" fmla="*/ 372234 h 372234"/>
                    <a:gd name="connsiteX4" fmla="*/ 0 w 995320"/>
                    <a:gd name="connsiteY4" fmla="*/ 153749 h 372234"/>
                    <a:gd name="connsiteX0" fmla="*/ 0 w 995320"/>
                    <a:gd name="connsiteY0" fmla="*/ 103509 h 321994"/>
                    <a:gd name="connsiteX1" fmla="*/ 535199 w 995320"/>
                    <a:gd name="connsiteY1" fmla="*/ 0 h 321994"/>
                    <a:gd name="connsiteX2" fmla="*/ 995320 w 995320"/>
                    <a:gd name="connsiteY2" fmla="*/ 176337 h 321994"/>
                    <a:gd name="connsiteX3" fmla="*/ 493614 w 995320"/>
                    <a:gd name="connsiteY3" fmla="*/ 321994 h 321994"/>
                    <a:gd name="connsiteX4" fmla="*/ 0 w 995320"/>
                    <a:gd name="connsiteY4" fmla="*/ 103509 h 321994"/>
                    <a:gd name="connsiteX0" fmla="*/ 0 w 995320"/>
                    <a:gd name="connsiteY0" fmla="*/ 120256 h 338741"/>
                    <a:gd name="connsiteX1" fmla="*/ 535199 w 995320"/>
                    <a:gd name="connsiteY1" fmla="*/ 0 h 338741"/>
                    <a:gd name="connsiteX2" fmla="*/ 995320 w 995320"/>
                    <a:gd name="connsiteY2" fmla="*/ 193084 h 338741"/>
                    <a:gd name="connsiteX3" fmla="*/ 493614 w 995320"/>
                    <a:gd name="connsiteY3" fmla="*/ 338741 h 338741"/>
                    <a:gd name="connsiteX4" fmla="*/ 0 w 995320"/>
                    <a:gd name="connsiteY4" fmla="*/ 120256 h 338741"/>
                    <a:gd name="connsiteX0" fmla="*/ 0 w 995320"/>
                    <a:gd name="connsiteY0" fmla="*/ 120256 h 338741"/>
                    <a:gd name="connsiteX1" fmla="*/ 484959 w 995320"/>
                    <a:gd name="connsiteY1" fmla="*/ 0 h 338741"/>
                    <a:gd name="connsiteX2" fmla="*/ 995320 w 995320"/>
                    <a:gd name="connsiteY2" fmla="*/ 193084 h 338741"/>
                    <a:gd name="connsiteX3" fmla="*/ 493614 w 995320"/>
                    <a:gd name="connsiteY3" fmla="*/ 338741 h 338741"/>
                    <a:gd name="connsiteX4" fmla="*/ 0 w 995320"/>
                    <a:gd name="connsiteY4" fmla="*/ 120256 h 33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320" h="338741">
                      <a:moveTo>
                        <a:pt x="0" y="120256"/>
                      </a:moveTo>
                      <a:lnTo>
                        <a:pt x="484959" y="0"/>
                      </a:lnTo>
                      <a:lnTo>
                        <a:pt x="995320" y="193084"/>
                      </a:lnTo>
                      <a:lnTo>
                        <a:pt x="493614" y="338741"/>
                      </a:lnTo>
                      <a:lnTo>
                        <a:pt x="0" y="120256"/>
                      </a:lnTo>
                      <a:close/>
                    </a:path>
                  </a:pathLst>
                </a:custGeom>
                <a:gradFill flip="none" rotWithShape="1">
                  <a:gsLst>
                    <a:gs pos="67000">
                      <a:sysClr val="window" lastClr="FFFFFF">
                        <a:lumMod val="95000"/>
                      </a:sysClr>
                    </a:gs>
                    <a:gs pos="7000">
                      <a:sysClr val="window" lastClr="FFFFFF">
                        <a:lumMod val="75000"/>
                      </a:sysClr>
                    </a:gs>
                    <a:gs pos="100000">
                      <a:sysClr val="window" lastClr="FFFFFF">
                        <a:lumMod val="75000"/>
                      </a:sys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7" name="任意多边形 96"/>
              <p:cNvSpPr/>
              <p:nvPr/>
            </p:nvSpPr>
            <p:spPr>
              <a:xfrm>
                <a:off x="5455376" y="2990903"/>
                <a:ext cx="0" cy="1458413"/>
              </a:xfrm>
              <a:custGeom>
                <a:avLst/>
                <a:gdLst>
                  <a:gd name="connsiteX0" fmla="*/ 0 w 0"/>
                  <a:gd name="connsiteY0" fmla="*/ 0 h 2048719"/>
                  <a:gd name="connsiteX1" fmla="*/ 0 w 0"/>
                  <a:gd name="connsiteY1" fmla="*/ 2048719 h 2048719"/>
                  <a:gd name="connsiteX0" fmla="*/ 23149 w 0"/>
                  <a:gd name="connsiteY0" fmla="*/ 0 h 7797"/>
                  <a:gd name="connsiteX1" fmla="*/ 0 w 0"/>
                  <a:gd name="connsiteY1" fmla="*/ 7797 h 7797"/>
                  <a:gd name="connsiteX0" fmla="*/ 11575 w 0"/>
                  <a:gd name="connsiteY0" fmla="*/ 0 h 9130"/>
                  <a:gd name="connsiteX1" fmla="*/ 0 w 0"/>
                  <a:gd name="connsiteY1" fmla="*/ 9130 h 9130"/>
                </a:gdLst>
                <a:ahLst/>
                <a:cxnLst>
                  <a:cxn ang="0">
                    <a:pos x="connsiteX0" y="connsiteY0"/>
                  </a:cxn>
                  <a:cxn ang="0">
                    <a:pos x="connsiteX1" y="connsiteY1"/>
                  </a:cxn>
                </a:cxnLst>
                <a:rect l="l" t="t" r="r" b="b"/>
                <a:pathLst>
                  <a:path h="9130">
                    <a:moveTo>
                      <a:pt x="11575" y="0"/>
                    </a:moveTo>
                    <a:lnTo>
                      <a:pt x="0" y="9130"/>
                    </a:lnTo>
                  </a:path>
                </a:pathLst>
              </a:custGeom>
              <a:noFill/>
              <a:ln w="25400" cap="flat" cmpd="sng" algn="ctr">
                <a:gradFill>
                  <a:gsLst>
                    <a:gs pos="0">
                      <a:sysClr val="window" lastClr="FFFFFF">
                        <a:alpha val="0"/>
                      </a:sysClr>
                    </a:gs>
                    <a:gs pos="50000">
                      <a:sysClr val="window" lastClr="FFFFFF">
                        <a:alpha val="67000"/>
                      </a:sysClr>
                    </a:gs>
                    <a:gs pos="100000">
                      <a:sysClr val="window" lastClr="FFFFFF">
                        <a:alpha val="0"/>
                      </a:sysClr>
                    </a:gs>
                  </a:gsLst>
                  <a:lin ang="5400000" scaled="0"/>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2" name="任意多边形 121"/>
            <p:cNvSpPr/>
            <p:nvPr/>
          </p:nvSpPr>
          <p:spPr>
            <a:xfrm>
              <a:off x="6636179" y="1741819"/>
              <a:ext cx="0" cy="463550"/>
            </a:xfrm>
            <a:custGeom>
              <a:avLst/>
              <a:gdLst>
                <a:gd name="connsiteX0" fmla="*/ 0 w 0"/>
                <a:gd name="connsiteY0" fmla="*/ 1311215 h 1311215"/>
                <a:gd name="connsiteX1" fmla="*/ 0 w 0"/>
                <a:gd name="connsiteY1" fmla="*/ 0 h 1311215"/>
                <a:gd name="connsiteX0" fmla="*/ 0 w 0"/>
                <a:gd name="connsiteY0" fmla="*/ 3539 h 3539"/>
                <a:gd name="connsiteX1" fmla="*/ 0 w 0"/>
                <a:gd name="connsiteY1" fmla="*/ 0 h 3539"/>
              </a:gdLst>
              <a:ahLst/>
              <a:cxnLst>
                <a:cxn ang="0">
                  <a:pos x="connsiteX0" y="connsiteY0"/>
                </a:cxn>
                <a:cxn ang="0">
                  <a:pos x="connsiteX1" y="connsiteY1"/>
                </a:cxn>
              </a:cxnLst>
              <a:rect l="l" t="t" r="r" b="b"/>
              <a:pathLst>
                <a:path h="3539">
                  <a:moveTo>
                    <a:pt x="0" y="3539"/>
                  </a:moveTo>
                  <a:lnTo>
                    <a:pt x="0" y="0"/>
                  </a:lnTo>
                </a:path>
              </a:pathLst>
            </a:custGeom>
            <a:noFill/>
            <a:ln w="25400" cap="flat" cmpd="sng" algn="ctr">
              <a:solidFill>
                <a:sysClr val="window" lastClr="FFFFFF">
                  <a:lumMod val="65000"/>
                </a:sysClr>
              </a:solidFill>
              <a:prstDash val="solid"/>
              <a:headEnd type="oval"/>
              <a:tailEnd type="ova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6" name="TextBox 439"/>
            <p:cNvSpPr txBox="1">
              <a:spLocks noChangeArrowheads="1"/>
            </p:cNvSpPr>
            <p:nvPr/>
          </p:nvSpPr>
          <p:spPr bwMode="auto">
            <a:xfrm>
              <a:off x="6140703" y="139038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smtClean="0">
                  <a:solidFill>
                    <a:schemeClr val="bg1"/>
                  </a:solidFill>
                  <a:latin typeface="微软雅黑" pitchFamily="34" charset="-122"/>
                  <a:ea typeface="微软雅黑" pitchFamily="34" charset="-122"/>
                </a:rPr>
                <a:t>财政支持</a:t>
              </a:r>
              <a:endParaRPr lang="zh-CN" altLang="en-US" sz="1600" b="1" dirty="0">
                <a:solidFill>
                  <a:schemeClr val="bg1"/>
                </a:solidFill>
                <a:latin typeface="微软雅黑" pitchFamily="34" charset="-122"/>
                <a:ea typeface="微软雅黑" pitchFamily="34" charset="-122"/>
              </a:endParaRPr>
            </a:p>
          </p:txBody>
        </p:sp>
      </p:grpSp>
      <p:grpSp>
        <p:nvGrpSpPr>
          <p:cNvPr id="128" name="组合 127"/>
          <p:cNvGrpSpPr/>
          <p:nvPr/>
        </p:nvGrpSpPr>
        <p:grpSpPr>
          <a:xfrm>
            <a:off x="3713194" y="699087"/>
            <a:ext cx="825500" cy="4005007"/>
            <a:chOff x="4289854" y="699087"/>
            <a:chExt cx="825500" cy="4005007"/>
          </a:xfrm>
        </p:grpSpPr>
        <p:grpSp>
          <p:nvGrpSpPr>
            <p:cNvPr id="113" name="组合 1032"/>
            <p:cNvGrpSpPr>
              <a:grpSpLocks/>
            </p:cNvGrpSpPr>
            <p:nvPr/>
          </p:nvGrpSpPr>
          <p:grpSpPr bwMode="auto">
            <a:xfrm>
              <a:off x="4289854" y="2337132"/>
              <a:ext cx="825500" cy="2366962"/>
              <a:chOff x="3532851" y="2902431"/>
              <a:chExt cx="825185" cy="2365648"/>
            </a:xfrm>
          </p:grpSpPr>
          <p:grpSp>
            <p:nvGrpSpPr>
              <p:cNvPr id="114" name="组合 1026"/>
              <p:cNvGrpSpPr>
                <a:grpSpLocks/>
              </p:cNvGrpSpPr>
              <p:nvPr/>
            </p:nvGrpSpPr>
            <p:grpSpPr bwMode="auto">
              <a:xfrm>
                <a:off x="3532851" y="2902431"/>
                <a:ext cx="825185" cy="2365648"/>
                <a:chOff x="2662280" y="2302108"/>
                <a:chExt cx="995320" cy="2853397"/>
              </a:xfrm>
            </p:grpSpPr>
            <p:sp>
              <p:nvSpPr>
                <p:cNvPr id="116" name="矩形 1023"/>
                <p:cNvSpPr/>
                <p:nvPr/>
              </p:nvSpPr>
              <p:spPr>
                <a:xfrm>
                  <a:off x="2664195" y="2439898"/>
                  <a:ext cx="503402" cy="2715607"/>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503094"/>
                    <a:gd name="connsiteY0" fmla="*/ 0 h 2716286"/>
                    <a:gd name="connsiteX1" fmla="*/ 503094 w 503094"/>
                    <a:gd name="connsiteY1" fmla="*/ 219754 h 2716286"/>
                    <a:gd name="connsiteX2" fmla="*/ 488290 w 503094"/>
                    <a:gd name="connsiteY2" fmla="*/ 2716286 h 2716286"/>
                    <a:gd name="connsiteX3" fmla="*/ 0 w 503094"/>
                    <a:gd name="connsiteY3" fmla="*/ 2448272 h 2716286"/>
                    <a:gd name="connsiteX4" fmla="*/ 0 w 503094"/>
                    <a:gd name="connsiteY4" fmla="*/ 0 h 27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094" h="2716286">
                      <a:moveTo>
                        <a:pt x="0" y="0"/>
                      </a:moveTo>
                      <a:lnTo>
                        <a:pt x="503094" y="219754"/>
                      </a:lnTo>
                      <a:cubicBezTo>
                        <a:pt x="503094" y="1056866"/>
                        <a:pt x="488290" y="1879174"/>
                        <a:pt x="488290" y="2716286"/>
                      </a:cubicBezTo>
                      <a:lnTo>
                        <a:pt x="0" y="2448272"/>
                      </a:lnTo>
                      <a:lnTo>
                        <a:pt x="0" y="0"/>
                      </a:lnTo>
                      <a:close/>
                    </a:path>
                  </a:pathLst>
                </a:custGeom>
                <a:gradFill flip="none" rotWithShape="1">
                  <a:gsLst>
                    <a:gs pos="52000">
                      <a:srgbClr val="FF6600"/>
                    </a:gs>
                    <a:gs pos="7000">
                      <a:srgbClr val="C00000"/>
                    </a:gs>
                    <a:gs pos="100000">
                      <a:srgbClr val="993300"/>
                    </a:gs>
                  </a:gsLst>
                  <a:lin ang="66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7" name="矩形 1023"/>
                <p:cNvSpPr/>
                <p:nvPr/>
              </p:nvSpPr>
              <p:spPr>
                <a:xfrm>
                  <a:off x="3144627" y="2518361"/>
                  <a:ext cx="505316" cy="2629489"/>
                </a:xfrm>
                <a:custGeom>
                  <a:avLst/>
                  <a:gdLst>
                    <a:gd name="connsiteX0" fmla="*/ 0 w 504056"/>
                    <a:gd name="connsiteY0" fmla="*/ 0 h 2448272"/>
                    <a:gd name="connsiteX1" fmla="*/ 504056 w 504056"/>
                    <a:gd name="connsiteY1" fmla="*/ 0 h 2448272"/>
                    <a:gd name="connsiteX2" fmla="*/ 504056 w 504056"/>
                    <a:gd name="connsiteY2" fmla="*/ 2448272 h 2448272"/>
                    <a:gd name="connsiteX3" fmla="*/ 0 w 504056"/>
                    <a:gd name="connsiteY3" fmla="*/ 2448272 h 2448272"/>
                    <a:gd name="connsiteX4" fmla="*/ 0 w 504056"/>
                    <a:gd name="connsiteY4" fmla="*/ 0 h 2448272"/>
                    <a:gd name="connsiteX0" fmla="*/ 0 w 504056"/>
                    <a:gd name="connsiteY0" fmla="*/ 0 h 2448272"/>
                    <a:gd name="connsiteX1" fmla="*/ 488291 w 504056"/>
                    <a:gd name="connsiteY1" fmla="*/ 204951 h 2448272"/>
                    <a:gd name="connsiteX2" fmla="*/ 504056 w 504056"/>
                    <a:gd name="connsiteY2" fmla="*/ 2448272 h 2448272"/>
                    <a:gd name="connsiteX3" fmla="*/ 0 w 504056"/>
                    <a:gd name="connsiteY3" fmla="*/ 2448272 h 2448272"/>
                    <a:gd name="connsiteX4" fmla="*/ 0 w 504056"/>
                    <a:gd name="connsiteY4" fmla="*/ 0 h 2448272"/>
                    <a:gd name="connsiteX0" fmla="*/ 0 w 488291"/>
                    <a:gd name="connsiteY0" fmla="*/ 0 h 2716286"/>
                    <a:gd name="connsiteX1" fmla="*/ 488291 w 488291"/>
                    <a:gd name="connsiteY1" fmla="*/ 204951 h 2716286"/>
                    <a:gd name="connsiteX2" fmla="*/ 488290 w 488291"/>
                    <a:gd name="connsiteY2" fmla="*/ 2716286 h 2716286"/>
                    <a:gd name="connsiteX3" fmla="*/ 0 w 488291"/>
                    <a:gd name="connsiteY3" fmla="*/ 2448272 h 2716286"/>
                    <a:gd name="connsiteX4" fmla="*/ 0 w 488291"/>
                    <a:gd name="connsiteY4" fmla="*/ 0 h 2716286"/>
                    <a:gd name="connsiteX0" fmla="*/ 0 w 488291"/>
                    <a:gd name="connsiteY0" fmla="*/ 157656 h 2873942"/>
                    <a:gd name="connsiteX1" fmla="*/ 488291 w 488291"/>
                    <a:gd name="connsiteY1" fmla="*/ 0 h 2873942"/>
                    <a:gd name="connsiteX2" fmla="*/ 488290 w 488291"/>
                    <a:gd name="connsiteY2" fmla="*/ 2873942 h 2873942"/>
                    <a:gd name="connsiteX3" fmla="*/ 0 w 488291"/>
                    <a:gd name="connsiteY3" fmla="*/ 2605928 h 2873942"/>
                    <a:gd name="connsiteX4" fmla="*/ 0 w 488291"/>
                    <a:gd name="connsiteY4" fmla="*/ 157656 h 2873942"/>
                    <a:gd name="connsiteX0" fmla="*/ 0 w 488291"/>
                    <a:gd name="connsiteY0" fmla="*/ 157656 h 2605928"/>
                    <a:gd name="connsiteX1" fmla="*/ 488291 w 488291"/>
                    <a:gd name="connsiteY1" fmla="*/ 0 h 2605928"/>
                    <a:gd name="connsiteX2" fmla="*/ 472525 w 488291"/>
                    <a:gd name="connsiteY2" fmla="*/ 2369445 h 2605928"/>
                    <a:gd name="connsiteX3" fmla="*/ 0 w 488291"/>
                    <a:gd name="connsiteY3" fmla="*/ 2605928 h 2605928"/>
                    <a:gd name="connsiteX4" fmla="*/ 0 w 488291"/>
                    <a:gd name="connsiteY4" fmla="*/ 157656 h 2605928"/>
                    <a:gd name="connsiteX0" fmla="*/ 8092 w 488291"/>
                    <a:gd name="connsiteY0" fmla="*/ 125288 h 2605928"/>
                    <a:gd name="connsiteX1" fmla="*/ 488291 w 488291"/>
                    <a:gd name="connsiteY1" fmla="*/ 0 h 2605928"/>
                    <a:gd name="connsiteX2" fmla="*/ 472525 w 488291"/>
                    <a:gd name="connsiteY2" fmla="*/ 2369445 h 2605928"/>
                    <a:gd name="connsiteX3" fmla="*/ 0 w 488291"/>
                    <a:gd name="connsiteY3" fmla="*/ 2605928 h 2605928"/>
                    <a:gd name="connsiteX4" fmla="*/ 8092 w 488291"/>
                    <a:gd name="connsiteY4" fmla="*/ 125288 h 2605928"/>
                    <a:gd name="connsiteX0" fmla="*/ 358 w 496741"/>
                    <a:gd name="connsiteY0" fmla="*/ 141472 h 2605928"/>
                    <a:gd name="connsiteX1" fmla="*/ 496741 w 496741"/>
                    <a:gd name="connsiteY1" fmla="*/ 0 h 2605928"/>
                    <a:gd name="connsiteX2" fmla="*/ 480975 w 496741"/>
                    <a:gd name="connsiteY2" fmla="*/ 2369445 h 2605928"/>
                    <a:gd name="connsiteX3" fmla="*/ 8450 w 496741"/>
                    <a:gd name="connsiteY3" fmla="*/ 2605928 h 2605928"/>
                    <a:gd name="connsiteX4" fmla="*/ 358 w 496741"/>
                    <a:gd name="connsiteY4" fmla="*/ 141472 h 2605928"/>
                    <a:gd name="connsiteX0" fmla="*/ 8092 w 504475"/>
                    <a:gd name="connsiteY0" fmla="*/ 141472 h 2630205"/>
                    <a:gd name="connsiteX1" fmla="*/ 504475 w 504475"/>
                    <a:gd name="connsiteY1" fmla="*/ 0 h 2630205"/>
                    <a:gd name="connsiteX2" fmla="*/ 488709 w 504475"/>
                    <a:gd name="connsiteY2" fmla="*/ 2369445 h 2630205"/>
                    <a:gd name="connsiteX3" fmla="*/ 0 w 504475"/>
                    <a:gd name="connsiteY3" fmla="*/ 2630205 h 2630205"/>
                    <a:gd name="connsiteX4" fmla="*/ 8092 w 504475"/>
                    <a:gd name="connsiteY4" fmla="*/ 141472 h 263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75" h="2630205">
                      <a:moveTo>
                        <a:pt x="8092" y="141472"/>
                      </a:moveTo>
                      <a:lnTo>
                        <a:pt x="504475" y="0"/>
                      </a:lnTo>
                      <a:cubicBezTo>
                        <a:pt x="504475" y="837112"/>
                        <a:pt x="488709" y="1532333"/>
                        <a:pt x="488709" y="2369445"/>
                      </a:cubicBezTo>
                      <a:lnTo>
                        <a:pt x="0" y="2630205"/>
                      </a:lnTo>
                      <a:cubicBezTo>
                        <a:pt x="2697" y="1803325"/>
                        <a:pt x="5395" y="968352"/>
                        <a:pt x="8092" y="141472"/>
                      </a:cubicBezTo>
                      <a:close/>
                    </a:path>
                  </a:pathLst>
                </a:custGeom>
                <a:gradFill flip="none" rotWithShape="1">
                  <a:gsLst>
                    <a:gs pos="53000">
                      <a:srgbClr val="C00000"/>
                    </a:gs>
                    <a:gs pos="100000">
                      <a:srgbClr val="C0504D">
                        <a:lumMod val="75000"/>
                      </a:srgbClr>
                    </a:gs>
                    <a:gs pos="0">
                      <a:srgbClr val="CC0000"/>
                    </a:gs>
                  </a:gsLst>
                  <a:lin ang="4200000" scaled="0"/>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8" name="任意多边形 117"/>
                <p:cNvSpPr/>
                <p:nvPr/>
              </p:nvSpPr>
              <p:spPr>
                <a:xfrm>
                  <a:off x="2662280" y="2302108"/>
                  <a:ext cx="995320" cy="360172"/>
                </a:xfrm>
                <a:custGeom>
                  <a:avLst/>
                  <a:gdLst>
                    <a:gd name="connsiteX0" fmla="*/ 0 w 995320"/>
                    <a:gd name="connsiteY0" fmla="*/ 137565 h 356050"/>
                    <a:gd name="connsiteX1" fmla="*/ 534074 w 995320"/>
                    <a:gd name="connsiteY1" fmla="*/ 0 h 356050"/>
                    <a:gd name="connsiteX2" fmla="*/ 995320 w 995320"/>
                    <a:gd name="connsiteY2" fmla="*/ 210393 h 356050"/>
                    <a:gd name="connsiteX3" fmla="*/ 493614 w 995320"/>
                    <a:gd name="connsiteY3" fmla="*/ 356050 h 356050"/>
                    <a:gd name="connsiteX4" fmla="*/ 0 w 995320"/>
                    <a:gd name="connsiteY4" fmla="*/ 137565 h 356050"/>
                    <a:gd name="connsiteX0" fmla="*/ 0 w 995320"/>
                    <a:gd name="connsiteY0" fmla="*/ 153749 h 372234"/>
                    <a:gd name="connsiteX1" fmla="*/ 501706 w 995320"/>
                    <a:gd name="connsiteY1" fmla="*/ 0 h 372234"/>
                    <a:gd name="connsiteX2" fmla="*/ 995320 w 995320"/>
                    <a:gd name="connsiteY2" fmla="*/ 226577 h 372234"/>
                    <a:gd name="connsiteX3" fmla="*/ 493614 w 995320"/>
                    <a:gd name="connsiteY3" fmla="*/ 372234 h 372234"/>
                    <a:gd name="connsiteX4" fmla="*/ 0 w 995320"/>
                    <a:gd name="connsiteY4" fmla="*/ 153749 h 372234"/>
                    <a:gd name="connsiteX0" fmla="*/ 0 w 995320"/>
                    <a:gd name="connsiteY0" fmla="*/ 141687 h 360172"/>
                    <a:gd name="connsiteX1" fmla="*/ 525829 w 995320"/>
                    <a:gd name="connsiteY1" fmla="*/ 0 h 360172"/>
                    <a:gd name="connsiteX2" fmla="*/ 995320 w 995320"/>
                    <a:gd name="connsiteY2" fmla="*/ 214515 h 360172"/>
                    <a:gd name="connsiteX3" fmla="*/ 493614 w 995320"/>
                    <a:gd name="connsiteY3" fmla="*/ 360172 h 360172"/>
                    <a:gd name="connsiteX4" fmla="*/ 0 w 995320"/>
                    <a:gd name="connsiteY4" fmla="*/ 141687 h 36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320" h="360172">
                      <a:moveTo>
                        <a:pt x="0" y="141687"/>
                      </a:moveTo>
                      <a:lnTo>
                        <a:pt x="525829" y="0"/>
                      </a:lnTo>
                      <a:lnTo>
                        <a:pt x="995320" y="214515"/>
                      </a:lnTo>
                      <a:lnTo>
                        <a:pt x="493614" y="360172"/>
                      </a:lnTo>
                      <a:lnTo>
                        <a:pt x="0" y="141687"/>
                      </a:lnTo>
                      <a:close/>
                    </a:path>
                  </a:pathLst>
                </a:custGeom>
                <a:gradFill flip="none" rotWithShape="1">
                  <a:gsLst>
                    <a:gs pos="52000">
                      <a:srgbClr val="FF6600"/>
                    </a:gs>
                    <a:gs pos="7000">
                      <a:srgbClr val="C00000"/>
                    </a:gs>
                    <a:gs pos="100000">
                      <a:srgbClr val="993300"/>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15" name="任意多边形 114"/>
              <p:cNvSpPr/>
              <p:nvPr/>
            </p:nvSpPr>
            <p:spPr>
              <a:xfrm>
                <a:off x="3907612" y="3194613"/>
                <a:ext cx="0" cy="2048719"/>
              </a:xfrm>
              <a:custGeom>
                <a:avLst/>
                <a:gdLst>
                  <a:gd name="connsiteX0" fmla="*/ 0 w 0"/>
                  <a:gd name="connsiteY0" fmla="*/ 0 h 2048719"/>
                  <a:gd name="connsiteX1" fmla="*/ 0 w 0"/>
                  <a:gd name="connsiteY1" fmla="*/ 2048719 h 2048719"/>
                </a:gdLst>
                <a:ahLst/>
                <a:cxnLst>
                  <a:cxn ang="0">
                    <a:pos x="connsiteX0" y="connsiteY0"/>
                  </a:cxn>
                  <a:cxn ang="0">
                    <a:pos x="connsiteX1" y="connsiteY1"/>
                  </a:cxn>
                </a:cxnLst>
                <a:rect l="l" t="t" r="r" b="b"/>
                <a:pathLst>
                  <a:path h="2048719">
                    <a:moveTo>
                      <a:pt x="0" y="0"/>
                    </a:moveTo>
                    <a:lnTo>
                      <a:pt x="0" y="2048719"/>
                    </a:lnTo>
                  </a:path>
                </a:pathLst>
              </a:custGeom>
              <a:noFill/>
              <a:ln w="25400" cap="flat" cmpd="sng" algn="ctr">
                <a:gradFill>
                  <a:gsLst>
                    <a:gs pos="0">
                      <a:sysClr val="window" lastClr="FFFFFF">
                        <a:alpha val="0"/>
                      </a:sysClr>
                    </a:gs>
                    <a:gs pos="50000">
                      <a:sysClr val="window" lastClr="FFFFFF">
                        <a:alpha val="67000"/>
                      </a:sysClr>
                    </a:gs>
                    <a:gs pos="100000">
                      <a:sysClr val="window" lastClr="FFFFFF">
                        <a:alpha val="0"/>
                      </a:sysClr>
                    </a:gs>
                  </a:gsLst>
                  <a:lin ang="5400000" scaled="0"/>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0" name="任意多边形 119"/>
            <p:cNvSpPr/>
            <p:nvPr/>
          </p:nvSpPr>
          <p:spPr>
            <a:xfrm>
              <a:off x="4704192" y="1146507"/>
              <a:ext cx="0" cy="1311275"/>
            </a:xfrm>
            <a:custGeom>
              <a:avLst/>
              <a:gdLst>
                <a:gd name="connsiteX0" fmla="*/ 0 w 0"/>
                <a:gd name="connsiteY0" fmla="*/ 1311215 h 1311215"/>
                <a:gd name="connsiteX1" fmla="*/ 0 w 0"/>
                <a:gd name="connsiteY1" fmla="*/ 0 h 1311215"/>
              </a:gdLst>
              <a:ahLst/>
              <a:cxnLst>
                <a:cxn ang="0">
                  <a:pos x="connsiteX0" y="connsiteY0"/>
                </a:cxn>
                <a:cxn ang="0">
                  <a:pos x="connsiteX1" y="connsiteY1"/>
                </a:cxn>
              </a:cxnLst>
              <a:rect l="l" t="t" r="r" b="b"/>
              <a:pathLst>
                <a:path h="1311215">
                  <a:moveTo>
                    <a:pt x="0" y="1311215"/>
                  </a:moveTo>
                  <a:lnTo>
                    <a:pt x="0" y="0"/>
                  </a:lnTo>
                </a:path>
              </a:pathLst>
            </a:custGeom>
            <a:noFill/>
            <a:ln w="25400" cap="flat" cmpd="sng" algn="ctr">
              <a:solidFill>
                <a:sysClr val="window" lastClr="FFFFFF">
                  <a:lumMod val="65000"/>
                </a:sysClr>
              </a:solidFill>
              <a:prstDash val="solid"/>
              <a:headEnd type="oval"/>
              <a:tailEnd type="ova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7" name="TextBox 440"/>
            <p:cNvSpPr txBox="1">
              <a:spLocks noChangeArrowheads="1"/>
            </p:cNvSpPr>
            <p:nvPr/>
          </p:nvSpPr>
          <p:spPr bwMode="auto">
            <a:xfrm>
              <a:off x="4303110" y="699087"/>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smtClean="0">
                  <a:solidFill>
                    <a:schemeClr val="bg1"/>
                  </a:solidFill>
                  <a:latin typeface="微软雅黑" pitchFamily="34" charset="-122"/>
                  <a:ea typeface="微软雅黑" pitchFamily="34" charset="-122"/>
                </a:rPr>
                <a:t>低成本</a:t>
              </a:r>
              <a:endParaRPr lang="zh-CN" altLang="en-US" sz="1600" b="1" dirty="0">
                <a:solidFill>
                  <a:schemeClr val="bg1"/>
                </a:solidFill>
                <a:latin typeface="微软雅黑" pitchFamily="34" charset="-122"/>
                <a:ea typeface="微软雅黑" pitchFamily="34" charset="-122"/>
              </a:endParaRPr>
            </a:p>
          </p:txBody>
        </p:sp>
      </p:grpSp>
      <p:cxnSp>
        <p:nvCxnSpPr>
          <p:cNvPr id="134" name="直接连接符 133"/>
          <p:cNvCxnSpPr/>
          <p:nvPr/>
        </p:nvCxnSpPr>
        <p:spPr>
          <a:xfrm flipV="1">
            <a:off x="337476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36" name="文本框 28"/>
          <p:cNvSpPr txBox="1"/>
          <p:nvPr/>
        </p:nvSpPr>
        <p:spPr>
          <a:xfrm>
            <a:off x="279459" y="135167"/>
            <a:ext cx="335342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新三板市场的特点</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right)">
                                      <p:cBhvr>
                                        <p:cTn id="11" dur="500"/>
                                        <p:tgtEl>
                                          <p:spTgt spid="135"/>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136"/>
                                        </p:tgtEl>
                                        <p:attrNameLst>
                                          <p:attrName>style.visibility</p:attrName>
                                        </p:attrNameLst>
                                      </p:cBhvr>
                                      <p:to>
                                        <p:strVal val="visible"/>
                                      </p:to>
                                    </p:set>
                                    <p:anim calcmode="lin" valueType="num">
                                      <p:cBhvr>
                                        <p:cTn id="14" dur="500" fill="hold"/>
                                        <p:tgtEl>
                                          <p:spTgt spid="136"/>
                                        </p:tgtEl>
                                        <p:attrNameLst>
                                          <p:attrName>ppt_w</p:attrName>
                                        </p:attrNameLst>
                                      </p:cBhvr>
                                      <p:tavLst>
                                        <p:tav tm="0">
                                          <p:val>
                                            <p:fltVal val="0"/>
                                          </p:val>
                                        </p:tav>
                                        <p:tav tm="100000">
                                          <p:val>
                                            <p:strVal val="#ppt_w"/>
                                          </p:val>
                                        </p:tav>
                                      </p:tavLst>
                                    </p:anim>
                                    <p:anim calcmode="lin" valueType="num">
                                      <p:cBhvr>
                                        <p:cTn id="15" dur="500" fill="hold"/>
                                        <p:tgtEl>
                                          <p:spTgt spid="136"/>
                                        </p:tgtEl>
                                        <p:attrNameLst>
                                          <p:attrName>ppt_h</p:attrName>
                                        </p:attrNameLst>
                                      </p:cBhvr>
                                      <p:tavLst>
                                        <p:tav tm="0">
                                          <p:val>
                                            <p:fltVal val="0"/>
                                          </p:val>
                                        </p:tav>
                                        <p:tav tm="100000">
                                          <p:val>
                                            <p:strVal val="#ppt_h"/>
                                          </p:val>
                                        </p:tav>
                                      </p:tavLst>
                                    </p:anim>
                                    <p:animEffect transition="in" filter="fade">
                                      <p:cBhvr>
                                        <p:cTn id="16" dur="500"/>
                                        <p:tgtEl>
                                          <p:spTgt spid="136"/>
                                        </p:tgtEl>
                                      </p:cBhvr>
                                    </p:animEffect>
                                    <p:anim calcmode="lin" valueType="num">
                                      <p:cBhvr>
                                        <p:cTn id="17" dur="500" fill="hold"/>
                                        <p:tgtEl>
                                          <p:spTgt spid="136"/>
                                        </p:tgtEl>
                                        <p:attrNameLst>
                                          <p:attrName>ppt_x</p:attrName>
                                        </p:attrNameLst>
                                      </p:cBhvr>
                                      <p:tavLst>
                                        <p:tav tm="0">
                                          <p:val>
                                            <p:fltVal val="0.5"/>
                                          </p:val>
                                        </p:tav>
                                        <p:tav tm="100000">
                                          <p:val>
                                            <p:strVal val="#ppt_x"/>
                                          </p:val>
                                        </p:tav>
                                      </p:tavLst>
                                    </p:anim>
                                    <p:anim calcmode="lin" valueType="num">
                                      <p:cBhvr>
                                        <p:cTn id="18" dur="500" fill="hold"/>
                                        <p:tgtEl>
                                          <p:spTgt spid="136"/>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wipe(down)">
                                      <p:cBhvr>
                                        <p:cTn id="23" dur="500"/>
                                        <p:tgtEl>
                                          <p:spTgt spid="132"/>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wipe(down)">
                                      <p:cBhvr>
                                        <p:cTn id="27" dur="500"/>
                                        <p:tgtEl>
                                          <p:spTgt spid="128"/>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wipe(down)">
                                      <p:cBhvr>
                                        <p:cTn id="31" dur="500"/>
                                        <p:tgtEl>
                                          <p:spTgt spid="129"/>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wipe(down)">
                                      <p:cBhvr>
                                        <p:cTn id="35" dur="500"/>
                                        <p:tgtEl>
                                          <p:spTgt spid="130"/>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wipe(down)">
                                      <p:cBhvr>
                                        <p:cTn id="3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6"/>
          <p:cNvGrpSpPr>
            <a:grpSpLocks/>
          </p:cNvGrpSpPr>
          <p:nvPr/>
        </p:nvGrpSpPr>
        <p:grpSpPr bwMode="auto">
          <a:xfrm>
            <a:off x="2768391" y="2379494"/>
            <a:ext cx="1203454" cy="1149636"/>
            <a:chOff x="2225499" y="0"/>
            <a:chExt cx="1203503" cy="1149824"/>
          </a:xfrm>
        </p:grpSpPr>
        <p:sp>
          <p:nvSpPr>
            <p:cNvPr id="45" name="椭圆 6"/>
            <p:cNvSpPr>
              <a:spLocks noChangeArrowheads="1"/>
            </p:cNvSpPr>
            <p:nvPr/>
          </p:nvSpPr>
          <p:spPr bwMode="auto">
            <a:xfrm>
              <a:off x="2279178" y="0"/>
              <a:ext cx="1149824" cy="1149824"/>
            </a:xfrm>
            <a:prstGeom prst="ellipse">
              <a:avLst/>
            </a:prstGeom>
            <a:noFill/>
            <a:ln w="57150">
              <a:solidFill>
                <a:srgbClr val="44B093"/>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股份可以流动</a:t>
              </a:r>
            </a:p>
          </p:txBody>
        </p:sp>
        <p:sp>
          <p:nvSpPr>
            <p:cNvPr id="47" name="椭圆 10"/>
            <p:cNvSpPr>
              <a:spLocks noChangeArrowheads="1"/>
            </p:cNvSpPr>
            <p:nvPr/>
          </p:nvSpPr>
          <p:spPr bwMode="auto">
            <a:xfrm flipV="1">
              <a:off x="2225499" y="533850"/>
              <a:ext cx="45719" cy="45719"/>
            </a:xfrm>
            <a:prstGeom prst="ellipse">
              <a:avLst/>
            </a:prstGeom>
            <a:solidFill>
              <a:srgbClr val="44B093"/>
            </a:solidFill>
            <a:ln w="57150">
              <a:solidFill>
                <a:srgbClr val="44B093"/>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grpSp>
      <p:grpSp>
        <p:nvGrpSpPr>
          <p:cNvPr id="29" name="Group 10"/>
          <p:cNvGrpSpPr>
            <a:grpSpLocks/>
          </p:cNvGrpSpPr>
          <p:nvPr/>
        </p:nvGrpSpPr>
        <p:grpSpPr bwMode="auto">
          <a:xfrm>
            <a:off x="3860907" y="3265915"/>
            <a:ext cx="1220917" cy="1165557"/>
            <a:chOff x="2551510" y="-369029"/>
            <a:chExt cx="1220967" cy="1165747"/>
          </a:xfrm>
        </p:grpSpPr>
        <p:sp>
          <p:nvSpPr>
            <p:cNvPr id="42" name="椭圆 13"/>
            <p:cNvSpPr>
              <a:spLocks noChangeArrowheads="1"/>
            </p:cNvSpPr>
            <p:nvPr/>
          </p:nvSpPr>
          <p:spPr bwMode="auto">
            <a:xfrm>
              <a:off x="2606731" y="-369029"/>
              <a:ext cx="1165746" cy="1165747"/>
            </a:xfrm>
            <a:prstGeom prst="ellipse">
              <a:avLst/>
            </a:prstGeom>
            <a:noFill/>
            <a:ln w="57150">
              <a:solidFill>
                <a:srgbClr val="00B0F0"/>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企业价值发现</a:t>
              </a:r>
            </a:p>
          </p:txBody>
        </p:sp>
        <p:sp>
          <p:nvSpPr>
            <p:cNvPr id="44" name="椭圆 15"/>
            <p:cNvSpPr>
              <a:spLocks noChangeArrowheads="1"/>
            </p:cNvSpPr>
            <p:nvPr/>
          </p:nvSpPr>
          <p:spPr bwMode="auto">
            <a:xfrm>
              <a:off x="2551510" y="341548"/>
              <a:ext cx="121005" cy="121005"/>
            </a:xfrm>
            <a:prstGeom prst="ellipse">
              <a:avLst/>
            </a:prstGeom>
            <a:solidFill>
              <a:srgbClr val="44B093"/>
            </a:solidFill>
            <a:ln w="57150">
              <a:solidFill>
                <a:srgbClr val="00B0F0"/>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grpSp>
      <p:grpSp>
        <p:nvGrpSpPr>
          <p:cNvPr id="30" name="Group 14"/>
          <p:cNvGrpSpPr>
            <a:grpSpLocks/>
          </p:cNvGrpSpPr>
          <p:nvPr/>
        </p:nvGrpSpPr>
        <p:grpSpPr bwMode="auto">
          <a:xfrm>
            <a:off x="3449838" y="1245090"/>
            <a:ext cx="1173660" cy="1165556"/>
            <a:chOff x="2419066" y="58453"/>
            <a:chExt cx="1173708" cy="1165746"/>
          </a:xfrm>
        </p:grpSpPr>
        <p:sp>
          <p:nvSpPr>
            <p:cNvPr id="39" name="椭圆 17"/>
            <p:cNvSpPr>
              <a:spLocks noChangeArrowheads="1"/>
            </p:cNvSpPr>
            <p:nvPr/>
          </p:nvSpPr>
          <p:spPr bwMode="auto">
            <a:xfrm>
              <a:off x="2427028" y="58453"/>
              <a:ext cx="1165746" cy="1165746"/>
            </a:xfrm>
            <a:prstGeom prst="ellipse">
              <a:avLst/>
            </a:prstGeom>
            <a:noFill/>
            <a:ln w="57150">
              <a:solidFill>
                <a:srgbClr val="FFA902"/>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融资能力提高</a:t>
              </a:r>
            </a:p>
          </p:txBody>
        </p:sp>
        <p:sp>
          <p:nvSpPr>
            <p:cNvPr id="41" name="椭圆 19"/>
            <p:cNvSpPr>
              <a:spLocks noChangeArrowheads="1"/>
            </p:cNvSpPr>
            <p:nvPr/>
          </p:nvSpPr>
          <p:spPr bwMode="auto">
            <a:xfrm flipV="1">
              <a:off x="2419066" y="240997"/>
              <a:ext cx="150125" cy="161070"/>
            </a:xfrm>
            <a:prstGeom prst="ellipse">
              <a:avLst/>
            </a:prstGeom>
            <a:solidFill>
              <a:srgbClr val="FFA902"/>
            </a:solidFill>
            <a:ln w="57150">
              <a:solidFill>
                <a:srgbClr val="FFA902"/>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grpSp>
      <p:grpSp>
        <p:nvGrpSpPr>
          <p:cNvPr id="31" name="Group 18"/>
          <p:cNvGrpSpPr>
            <a:grpSpLocks/>
          </p:cNvGrpSpPr>
          <p:nvPr/>
        </p:nvGrpSpPr>
        <p:grpSpPr bwMode="auto">
          <a:xfrm flipH="1">
            <a:off x="5246154" y="2776921"/>
            <a:ext cx="1223211" cy="1149636"/>
            <a:chOff x="2225499" y="0"/>
            <a:chExt cx="1203503" cy="1149824"/>
          </a:xfrm>
        </p:grpSpPr>
        <p:sp>
          <p:nvSpPr>
            <p:cNvPr id="36" name="椭圆 21"/>
            <p:cNvSpPr>
              <a:spLocks noChangeArrowheads="1"/>
            </p:cNvSpPr>
            <p:nvPr/>
          </p:nvSpPr>
          <p:spPr bwMode="auto">
            <a:xfrm>
              <a:off x="2279178" y="0"/>
              <a:ext cx="1149824" cy="1149824"/>
            </a:xfrm>
            <a:prstGeom prst="ellipse">
              <a:avLst/>
            </a:prstGeom>
            <a:noFill/>
            <a:ln w="57150">
              <a:solidFill>
                <a:srgbClr val="E6E192"/>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规范公司治理</a:t>
              </a:r>
            </a:p>
          </p:txBody>
        </p:sp>
        <p:sp>
          <p:nvSpPr>
            <p:cNvPr id="38" name="椭圆 23"/>
            <p:cNvSpPr>
              <a:spLocks noChangeArrowheads="1"/>
            </p:cNvSpPr>
            <p:nvPr/>
          </p:nvSpPr>
          <p:spPr bwMode="auto">
            <a:xfrm flipV="1">
              <a:off x="2225499" y="468713"/>
              <a:ext cx="110856" cy="110855"/>
            </a:xfrm>
            <a:prstGeom prst="ellipse">
              <a:avLst/>
            </a:prstGeom>
            <a:solidFill>
              <a:srgbClr val="E6E192"/>
            </a:solidFill>
            <a:ln w="57150">
              <a:solidFill>
                <a:srgbClr val="E6E192"/>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grpSp>
      <p:grpSp>
        <p:nvGrpSpPr>
          <p:cNvPr id="32" name="Group 22"/>
          <p:cNvGrpSpPr>
            <a:grpSpLocks/>
          </p:cNvGrpSpPr>
          <p:nvPr/>
        </p:nvGrpSpPr>
        <p:grpSpPr bwMode="auto">
          <a:xfrm flipH="1">
            <a:off x="4866307" y="1400996"/>
            <a:ext cx="1223211" cy="1149636"/>
            <a:chOff x="2225499" y="0"/>
            <a:chExt cx="1203503" cy="1149824"/>
          </a:xfrm>
        </p:grpSpPr>
        <p:sp>
          <p:nvSpPr>
            <p:cNvPr id="33" name="椭圆 25"/>
            <p:cNvSpPr>
              <a:spLocks noChangeArrowheads="1"/>
            </p:cNvSpPr>
            <p:nvPr/>
          </p:nvSpPr>
          <p:spPr bwMode="auto">
            <a:xfrm>
              <a:off x="2279178" y="0"/>
              <a:ext cx="1149824" cy="1149824"/>
            </a:xfrm>
            <a:prstGeom prst="ellipse">
              <a:avLst/>
            </a:prstGeom>
            <a:noFill/>
            <a:ln w="57150">
              <a:solidFill>
                <a:srgbClr val="9ECA06"/>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提升企业声誉</a:t>
              </a:r>
            </a:p>
          </p:txBody>
        </p:sp>
        <p:sp>
          <p:nvSpPr>
            <p:cNvPr id="35" name="椭圆 27"/>
            <p:cNvSpPr>
              <a:spLocks noChangeArrowheads="1"/>
            </p:cNvSpPr>
            <p:nvPr/>
          </p:nvSpPr>
          <p:spPr bwMode="auto">
            <a:xfrm flipV="1">
              <a:off x="2225499" y="468713"/>
              <a:ext cx="110856" cy="110855"/>
            </a:xfrm>
            <a:prstGeom prst="ellipse">
              <a:avLst/>
            </a:prstGeom>
            <a:solidFill>
              <a:srgbClr val="9ECA06"/>
            </a:solidFill>
            <a:ln w="57150">
              <a:solidFill>
                <a:srgbClr val="9ECA06"/>
              </a:solidFill>
              <a:round/>
              <a:headEnd/>
              <a:tailEnd/>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grpSp>
      <p:cxnSp>
        <p:nvCxnSpPr>
          <p:cNvPr id="48" name="直接连接符 47"/>
          <p:cNvCxnSpPr/>
          <p:nvPr/>
        </p:nvCxnSpPr>
        <p:spPr>
          <a:xfrm flipV="1">
            <a:off x="5177744"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0" name="文本框 28"/>
          <p:cNvSpPr txBox="1"/>
          <p:nvPr/>
        </p:nvSpPr>
        <p:spPr>
          <a:xfrm>
            <a:off x="417094" y="135167"/>
            <a:ext cx="4844715"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新三板市场给中小企业带来的帮助</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anim calcmode="lin" valueType="num">
                                      <p:cBhvr>
                                        <p:cTn id="10" dur="500" fill="hold"/>
                                        <p:tgtEl>
                                          <p:spTgt spid="50"/>
                                        </p:tgtEl>
                                        <p:attrNameLst>
                                          <p:attrName>ppt_x</p:attrName>
                                        </p:attrNameLst>
                                      </p:cBhvr>
                                      <p:tavLst>
                                        <p:tav tm="0">
                                          <p:val>
                                            <p:fltVal val="0.5"/>
                                          </p:val>
                                        </p:tav>
                                        <p:tav tm="100000">
                                          <p:val>
                                            <p:strVal val="#ppt_x"/>
                                          </p:val>
                                        </p:tav>
                                      </p:tavLst>
                                    </p:anim>
                                    <p:anim calcmode="lin" valueType="num">
                                      <p:cBhvr>
                                        <p:cTn id="11" dur="500" fill="hold"/>
                                        <p:tgtEl>
                                          <p:spTgt spid="5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right)">
                                      <p:cBhvr>
                                        <p:cTn id="15" dur="500"/>
                                        <p:tgtEl>
                                          <p:spTgt spid="49"/>
                                        </p:tgtEl>
                                      </p:cBhvr>
                                    </p:animEffect>
                                  </p:childTnLst>
                                </p:cTn>
                              </p:par>
                              <p:par>
                                <p:cTn id="16" presetID="22" presetClass="entr" presetSubtype="8"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2" presetClass="entr" presetSubtype="3"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1+#ppt_w/2"/>
                                          </p:val>
                                        </p:tav>
                                        <p:tav tm="100000">
                                          <p:val>
                                            <p:strVal val="#ppt_x"/>
                                          </p:val>
                                        </p:tav>
                                      </p:tavLst>
                                    </p:anim>
                                    <p:anim calcmode="lin" valueType="num">
                                      <p:cBhvr additive="base">
                                        <p:cTn id="29" dur="500" fill="hold"/>
                                        <p:tgtEl>
                                          <p:spTgt spid="32"/>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2"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1021763" y="1787879"/>
            <a:ext cx="706345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smtClean="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rPr>
              <a:t>一个区分英雄与豪杰的时代即将来临</a:t>
            </a:r>
            <a:endParaRPr lang="zh-CN" altLang="en-US" sz="3200" b="1" dirty="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endParaRPr>
          </a:p>
        </p:txBody>
      </p:sp>
      <p:cxnSp>
        <p:nvCxnSpPr>
          <p:cNvPr id="4" name="直接连接符 3"/>
          <p:cNvCxnSpPr/>
          <p:nvPr/>
        </p:nvCxnSpPr>
        <p:spPr>
          <a:xfrm flipV="1">
            <a:off x="1052086" y="2438400"/>
            <a:ext cx="7548216" cy="44769"/>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698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155092" y="1244339"/>
            <a:ext cx="4437158" cy="1126462"/>
          </a:xfrm>
          <a:prstGeom prst="rect">
            <a:avLst/>
          </a:prstGeom>
        </p:spPr>
        <p:txBody>
          <a:bodyPr wrap="square">
            <a:spAutoFit/>
          </a:bodyPr>
          <a:lstStyle/>
          <a:p>
            <a:pPr lvl="0" defTabSz="914400">
              <a:lnSpc>
                <a:spcPct val="120000"/>
              </a:lnSpc>
              <a:buClr>
                <a:srgbClr val="009E9A"/>
              </a:buClr>
              <a:defRPr/>
            </a:pPr>
            <a:r>
              <a:rPr lang="zh-CN" altLang="en-US" sz="1400" kern="0" dirty="0" smtClean="0">
                <a:solidFill>
                  <a:srgbClr val="DCC084"/>
                </a:solidFill>
              </a:rPr>
              <a:t>依法设立且存续满两年；</a:t>
            </a:r>
            <a:endParaRPr lang="en-US" altLang="zh-CN" sz="1400" kern="0" dirty="0" smtClean="0">
              <a:solidFill>
                <a:srgbClr val="DCC084"/>
              </a:solidFill>
            </a:endParaRPr>
          </a:p>
          <a:p>
            <a:pPr lvl="0" defTabSz="914400">
              <a:lnSpc>
                <a:spcPct val="120000"/>
              </a:lnSpc>
              <a:buClr>
                <a:srgbClr val="009E9A"/>
              </a:buClr>
              <a:defRPr/>
            </a:pPr>
            <a:r>
              <a:rPr lang="zh-CN" altLang="en-US" sz="1400" kern="0" dirty="0" smtClean="0">
                <a:solidFill>
                  <a:srgbClr val="DCC084"/>
                </a:solidFill>
              </a:rPr>
              <a:t>主营业务明确，具有持续经营能力；</a:t>
            </a:r>
          </a:p>
          <a:p>
            <a:pPr lvl="0" defTabSz="914400">
              <a:lnSpc>
                <a:spcPct val="120000"/>
              </a:lnSpc>
              <a:buClr>
                <a:srgbClr val="009E9A"/>
              </a:buClr>
              <a:defRPr/>
            </a:pPr>
            <a:r>
              <a:rPr lang="zh-CN" altLang="en-US" sz="1400" kern="0" dirty="0" smtClean="0">
                <a:solidFill>
                  <a:srgbClr val="DCC084"/>
                </a:solidFill>
              </a:rPr>
              <a:t>公司治理机制健全，合法规范经营；</a:t>
            </a:r>
          </a:p>
          <a:p>
            <a:pPr lvl="0" defTabSz="914400">
              <a:lnSpc>
                <a:spcPct val="120000"/>
              </a:lnSpc>
              <a:buClr>
                <a:srgbClr val="009E9A"/>
              </a:buClr>
              <a:defRPr/>
            </a:pPr>
            <a:r>
              <a:rPr lang="zh-CN" altLang="en-US" sz="1400" kern="0" dirty="0" smtClean="0">
                <a:solidFill>
                  <a:srgbClr val="DCC084"/>
                </a:solidFill>
              </a:rPr>
              <a:t>股权明晰。</a:t>
            </a:r>
          </a:p>
        </p:txBody>
      </p:sp>
      <p:sp>
        <p:nvSpPr>
          <p:cNvPr id="14" name="矩形 13"/>
          <p:cNvSpPr/>
          <p:nvPr/>
        </p:nvSpPr>
        <p:spPr>
          <a:xfrm flipH="1">
            <a:off x="2181725" y="476823"/>
            <a:ext cx="4219073" cy="769441"/>
          </a:xfrm>
          <a:prstGeom prst="rect">
            <a:avLst/>
          </a:prstGeom>
        </p:spPr>
        <p:txBody>
          <a:bodyPr wrap="square">
            <a:spAutoFit/>
          </a:bodyPr>
          <a:lstStyle/>
          <a:p>
            <a:pPr algn="ctr"/>
            <a:r>
              <a:rPr lang="zh-CN" altLang="en-US" sz="4400" b="1" dirty="0" smtClean="0">
                <a:solidFill>
                  <a:srgbClr val="D0AB52"/>
                </a:solidFill>
                <a:cs typeface="+mn-ea"/>
                <a:sym typeface="+mn-lt"/>
              </a:rPr>
              <a:t>新三板挂牌条件</a:t>
            </a:r>
            <a:endParaRPr lang="zh-CN" altLang="en-US" sz="4400" b="1" dirty="0">
              <a:solidFill>
                <a:srgbClr val="D0AB52"/>
              </a:solidFill>
              <a:cs typeface="+mn-ea"/>
              <a:sym typeface="+mn-lt"/>
            </a:endParaRPr>
          </a:p>
        </p:txBody>
      </p:sp>
      <p:cxnSp>
        <p:nvCxnSpPr>
          <p:cNvPr id="16" name="直接连接符 15"/>
          <p:cNvCxnSpPr/>
          <p:nvPr/>
        </p:nvCxnSpPr>
        <p:spPr>
          <a:xfrm flipH="1">
            <a:off x="0" y="2520175"/>
            <a:ext cx="4103649" cy="0"/>
          </a:xfrm>
          <a:prstGeom prst="line">
            <a:avLst/>
          </a:prstGeom>
          <a:ln>
            <a:gradFill flip="none" rotWithShape="1">
              <a:gsLst>
                <a:gs pos="0">
                  <a:srgbClr val="D0AB52"/>
                </a:gs>
                <a:gs pos="60000">
                  <a:srgbClr val="87631D"/>
                </a:gs>
                <a:gs pos="100000">
                  <a:srgbClr val="DCC084"/>
                </a:gs>
              </a:gsLst>
              <a:lin ang="0" scaled="1"/>
              <a:tileRect/>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06537" y="2520175"/>
            <a:ext cx="4237463" cy="0"/>
          </a:xfrm>
          <a:prstGeom prst="line">
            <a:avLst/>
          </a:prstGeom>
          <a:ln>
            <a:gradFill flip="none" rotWithShape="1">
              <a:gsLst>
                <a:gs pos="0">
                  <a:srgbClr val="D0AB52"/>
                </a:gs>
                <a:gs pos="60000">
                  <a:srgbClr val="87631D"/>
                </a:gs>
                <a:gs pos="100000">
                  <a:srgbClr val="DCC084"/>
                </a:gs>
              </a:gsLst>
              <a:lin ang="0" scaled="1"/>
              <a:tileRect/>
            </a:gradFill>
            <a:headEnd type="ova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91377" y="3001451"/>
            <a:ext cx="2056359" cy="1440000"/>
            <a:chOff x="691377" y="3001451"/>
            <a:chExt cx="2056359" cy="1440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4390"/>
            <a:stretch/>
          </p:blipFill>
          <p:spPr>
            <a:xfrm>
              <a:off x="691377" y="3001451"/>
              <a:ext cx="2056359" cy="1440000"/>
            </a:xfrm>
            <a:prstGeom prst="roundRect">
              <a:avLst>
                <a:gd name="adj" fmla="val 11817"/>
              </a:avLst>
            </a:prstGeom>
            <a:ln w="63500">
              <a:solidFill>
                <a:srgbClr val="D0AB52">
                  <a:alpha val="32000"/>
                </a:srgbClr>
              </a:solidFill>
            </a:ln>
          </p:spPr>
        </p:pic>
        <p:sp>
          <p:nvSpPr>
            <p:cNvPr id="21" name="矩形 20"/>
            <p:cNvSpPr/>
            <p:nvPr/>
          </p:nvSpPr>
          <p:spPr>
            <a:xfrm>
              <a:off x="691377" y="3456879"/>
              <a:ext cx="2056359" cy="680224"/>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8"/>
            <p:cNvSpPr txBox="1"/>
            <p:nvPr/>
          </p:nvSpPr>
          <p:spPr>
            <a:xfrm flipH="1">
              <a:off x="819451" y="3492290"/>
              <a:ext cx="1800210" cy="564898"/>
            </a:xfrm>
            <a:prstGeom prst="rect">
              <a:avLst/>
            </a:prstGeom>
            <a:noFill/>
          </p:spPr>
          <p:txBody>
            <a:bodyPr wrap="square" rtlCol="0">
              <a:spAutoFit/>
            </a:bodyPr>
            <a:lstStyle/>
            <a:p>
              <a:pPr algn="ctr">
                <a:lnSpc>
                  <a:spcPct val="120000"/>
                </a:lnSpc>
                <a:defRPr/>
              </a:pPr>
              <a:r>
                <a:rPr lang="zh-CN" altLang="en-US" sz="2800" kern="0" dirty="0" smtClean="0">
                  <a:latin typeface="Arial"/>
                </a:rPr>
                <a:t>财务系统</a:t>
              </a:r>
            </a:p>
          </p:txBody>
        </p:sp>
      </p:grpSp>
      <p:grpSp>
        <p:nvGrpSpPr>
          <p:cNvPr id="9" name="组合 8"/>
          <p:cNvGrpSpPr/>
          <p:nvPr/>
        </p:nvGrpSpPr>
        <p:grpSpPr>
          <a:xfrm>
            <a:off x="3363087" y="3005555"/>
            <a:ext cx="2287141" cy="1440000"/>
            <a:chOff x="3363087" y="3005555"/>
            <a:chExt cx="2287141" cy="144000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5346"/>
            <a:stretch/>
          </p:blipFill>
          <p:spPr>
            <a:xfrm>
              <a:off x="3369323" y="3005555"/>
              <a:ext cx="2280905" cy="1440000"/>
            </a:xfrm>
            <a:prstGeom prst="roundRect">
              <a:avLst>
                <a:gd name="adj" fmla="val 7709"/>
              </a:avLst>
            </a:prstGeom>
            <a:ln w="63500">
              <a:solidFill>
                <a:srgbClr val="D0AB52">
                  <a:alpha val="32000"/>
                </a:srgbClr>
              </a:solidFill>
            </a:ln>
          </p:spPr>
        </p:pic>
        <p:sp>
          <p:nvSpPr>
            <p:cNvPr id="22" name="矩形 21"/>
            <p:cNvSpPr/>
            <p:nvPr/>
          </p:nvSpPr>
          <p:spPr>
            <a:xfrm>
              <a:off x="3363087" y="3456880"/>
              <a:ext cx="2287141" cy="680222"/>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8"/>
            <p:cNvSpPr txBox="1"/>
            <p:nvPr/>
          </p:nvSpPr>
          <p:spPr>
            <a:xfrm flipH="1">
              <a:off x="3591780" y="3503812"/>
              <a:ext cx="1800210" cy="564898"/>
            </a:xfrm>
            <a:prstGeom prst="rect">
              <a:avLst/>
            </a:prstGeom>
            <a:noFill/>
          </p:spPr>
          <p:txBody>
            <a:bodyPr wrap="square" rtlCol="0">
              <a:spAutoFit/>
            </a:bodyPr>
            <a:lstStyle/>
            <a:p>
              <a:pPr algn="ctr">
                <a:lnSpc>
                  <a:spcPct val="120000"/>
                </a:lnSpc>
                <a:defRPr/>
              </a:pPr>
              <a:r>
                <a:rPr lang="zh-CN" altLang="en-US" sz="2800" kern="0" dirty="0" smtClean="0">
                  <a:latin typeface="Arial"/>
                </a:rPr>
                <a:t>税务系统</a:t>
              </a:r>
            </a:p>
          </p:txBody>
        </p:sp>
      </p:grpSp>
      <p:grpSp>
        <p:nvGrpSpPr>
          <p:cNvPr id="15" name="组合 14"/>
          <p:cNvGrpSpPr/>
          <p:nvPr/>
        </p:nvGrpSpPr>
        <p:grpSpPr>
          <a:xfrm>
            <a:off x="6265579" y="3001451"/>
            <a:ext cx="2102713" cy="1440000"/>
            <a:chOff x="6265579" y="3001451"/>
            <a:chExt cx="2102713" cy="144000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b="4824"/>
            <a:stretch/>
          </p:blipFill>
          <p:spPr>
            <a:xfrm>
              <a:off x="6271815" y="3001451"/>
              <a:ext cx="2096477" cy="1440000"/>
            </a:xfrm>
            <a:prstGeom prst="roundRect">
              <a:avLst>
                <a:gd name="adj" fmla="val 7261"/>
              </a:avLst>
            </a:prstGeom>
            <a:ln w="63500">
              <a:solidFill>
                <a:srgbClr val="D0AB52">
                  <a:alpha val="32000"/>
                </a:srgbClr>
              </a:solidFill>
            </a:ln>
          </p:spPr>
        </p:pic>
        <p:sp>
          <p:nvSpPr>
            <p:cNvPr id="23" name="矩形 22"/>
            <p:cNvSpPr/>
            <p:nvPr/>
          </p:nvSpPr>
          <p:spPr>
            <a:xfrm>
              <a:off x="6265579" y="3456879"/>
              <a:ext cx="2102713" cy="680221"/>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8"/>
            <p:cNvSpPr txBox="1"/>
            <p:nvPr/>
          </p:nvSpPr>
          <p:spPr>
            <a:xfrm flipH="1">
              <a:off x="6429110" y="3490703"/>
              <a:ext cx="1800210" cy="564898"/>
            </a:xfrm>
            <a:prstGeom prst="rect">
              <a:avLst/>
            </a:prstGeom>
            <a:noFill/>
          </p:spPr>
          <p:txBody>
            <a:bodyPr wrap="square" rtlCol="0">
              <a:spAutoFit/>
            </a:bodyPr>
            <a:lstStyle/>
            <a:p>
              <a:pPr algn="ctr">
                <a:lnSpc>
                  <a:spcPct val="120000"/>
                </a:lnSpc>
                <a:defRPr/>
              </a:pPr>
              <a:r>
                <a:rPr lang="zh-CN" altLang="en-US" sz="2800" kern="0" dirty="0" smtClean="0">
                  <a:latin typeface="Arial"/>
                </a:rPr>
                <a:t>经营能力</a:t>
              </a:r>
            </a:p>
          </p:txBody>
        </p:sp>
      </p:grpSp>
      <p:sp>
        <p:nvSpPr>
          <p:cNvPr id="27" name="椭圆 26"/>
          <p:cNvSpPr>
            <a:spLocks noChangeAspect="1"/>
          </p:cNvSpPr>
          <p:nvPr/>
        </p:nvSpPr>
        <p:spPr>
          <a:xfrm>
            <a:off x="2909970" y="2094018"/>
            <a:ext cx="245121" cy="245121"/>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29" name="椭圆 28"/>
          <p:cNvSpPr>
            <a:spLocks noChangeAspect="1"/>
          </p:cNvSpPr>
          <p:nvPr/>
        </p:nvSpPr>
        <p:spPr>
          <a:xfrm>
            <a:off x="2909971" y="1830407"/>
            <a:ext cx="245121" cy="245121"/>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0" name="椭圆 29"/>
          <p:cNvSpPr>
            <a:spLocks noChangeAspect="1"/>
          </p:cNvSpPr>
          <p:nvPr/>
        </p:nvSpPr>
        <p:spPr>
          <a:xfrm>
            <a:off x="2918207" y="1294947"/>
            <a:ext cx="245121" cy="245121"/>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31" name="椭圆 30"/>
          <p:cNvSpPr>
            <a:spLocks noChangeAspect="1"/>
          </p:cNvSpPr>
          <p:nvPr/>
        </p:nvSpPr>
        <p:spPr>
          <a:xfrm>
            <a:off x="2918208" y="1566796"/>
            <a:ext cx="245121" cy="245121"/>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Tree>
    <p:extLst>
      <p:ext uri="{BB962C8B-B14F-4D97-AF65-F5344CB8AC3E}">
        <p14:creationId xmlns:p14="http://schemas.microsoft.com/office/powerpoint/2010/main" val="2138431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childTnLst>
                          </p:cTn>
                        </p:par>
                        <p:par>
                          <p:cTn id="11" fill="hold">
                            <p:stCondLst>
                              <p:cond delay="750"/>
                            </p:stCondLst>
                            <p:childTnLst>
                              <p:par>
                                <p:cTn id="12" presetID="2" presetClass="entr" presetSubtype="8"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0-#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8"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8"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par>
                          <p:cTn id="35" fill="hold">
                            <p:stCondLst>
                              <p:cond delay="3750"/>
                            </p:stCondLst>
                            <p:childTnLst>
                              <p:par>
                                <p:cTn id="36" presetID="22" presetClass="entr" presetSubtype="8"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22" presetClass="entr" presetSubtype="2"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2" presetClass="entr" presetSubtype="8"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0-#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7" grpId="0" animBg="1"/>
      <p:bldP spid="29"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800040" y="2610737"/>
            <a:ext cx="346761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22" name="直接连接符 21"/>
          <p:cNvCxnSpPr/>
          <p:nvPr/>
        </p:nvCxnSpPr>
        <p:spPr>
          <a:xfrm>
            <a:off x="6231496" y="2528261"/>
            <a:ext cx="1628793"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142974" y="3277988"/>
            <a:ext cx="2352934"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144536" y="2528261"/>
            <a:ext cx="1675876" cy="19034"/>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515716" y="3277988"/>
            <a:ext cx="2363706"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3037668" y="1363358"/>
            <a:ext cx="2976575" cy="3079532"/>
          </a:xfrm>
          <a:custGeom>
            <a:avLst/>
            <a:gdLst>
              <a:gd name="connsiteX0" fmla="*/ 4372 w 2976575"/>
              <a:gd name="connsiteY0" fmla="*/ 1945628 h 3079532"/>
              <a:gd name="connsiteX1" fmla="*/ 104456 w 2976575"/>
              <a:gd name="connsiteY1" fmla="*/ 1945628 h 3079532"/>
              <a:gd name="connsiteX2" fmla="*/ 110411 w 2976575"/>
              <a:gd name="connsiteY2" fmla="*/ 1968791 h 3079532"/>
              <a:gd name="connsiteX3" fmla="*/ 1488286 w 2976575"/>
              <a:gd name="connsiteY3" fmla="*/ 2982503 h 3079532"/>
              <a:gd name="connsiteX4" fmla="*/ 2866162 w 2976575"/>
              <a:gd name="connsiteY4" fmla="*/ 1968791 h 3079532"/>
              <a:gd name="connsiteX5" fmla="*/ 2872118 w 2976575"/>
              <a:gd name="connsiteY5" fmla="*/ 1945628 h 3079532"/>
              <a:gd name="connsiteX6" fmla="*/ 2972204 w 2976575"/>
              <a:gd name="connsiteY6" fmla="*/ 1945628 h 3079532"/>
              <a:gd name="connsiteX7" fmla="*/ 2958828 w 2976575"/>
              <a:gd name="connsiteY7" fmla="*/ 1997645 h 3079532"/>
              <a:gd name="connsiteX8" fmla="*/ 1488287 w 2976575"/>
              <a:gd name="connsiteY8" fmla="*/ 3079532 h 3079532"/>
              <a:gd name="connsiteX9" fmla="*/ 17746 w 2976575"/>
              <a:gd name="connsiteY9" fmla="*/ 1997645 h 3079532"/>
              <a:gd name="connsiteX10" fmla="*/ 1488287 w 2976575"/>
              <a:gd name="connsiteY10" fmla="*/ 0 h 3079532"/>
              <a:gd name="connsiteX11" fmla="*/ 2958828 w 2976575"/>
              <a:gd name="connsiteY11" fmla="*/ 1081887 h 3079532"/>
              <a:gd name="connsiteX12" fmla="*/ 2976575 w 2976575"/>
              <a:gd name="connsiteY12" fmla="*/ 1150905 h 3079532"/>
              <a:gd name="connsiteX13" fmla="*/ 2876489 w 2976575"/>
              <a:gd name="connsiteY13" fmla="*/ 1150905 h 3079532"/>
              <a:gd name="connsiteX14" fmla="*/ 2866162 w 2976575"/>
              <a:gd name="connsiteY14" fmla="*/ 1110739 h 3079532"/>
              <a:gd name="connsiteX15" fmla="*/ 1488286 w 2976575"/>
              <a:gd name="connsiteY15" fmla="*/ 97027 h 3079532"/>
              <a:gd name="connsiteX16" fmla="*/ 110411 w 2976575"/>
              <a:gd name="connsiteY16" fmla="*/ 1110739 h 3079532"/>
              <a:gd name="connsiteX17" fmla="*/ 100083 w 2976575"/>
              <a:gd name="connsiteY17" fmla="*/ 1150905 h 3079532"/>
              <a:gd name="connsiteX18" fmla="*/ 0 w 2976575"/>
              <a:gd name="connsiteY18" fmla="*/ 1150905 h 3079532"/>
              <a:gd name="connsiteX19" fmla="*/ 17746 w 2976575"/>
              <a:gd name="connsiteY19" fmla="*/ 1081887 h 3079532"/>
              <a:gd name="connsiteX20" fmla="*/ 1488287 w 2976575"/>
              <a:gd name="connsiteY20" fmla="*/ 0 h 30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6575" h="3079532">
                <a:moveTo>
                  <a:pt x="4372" y="1945628"/>
                </a:moveTo>
                <a:lnTo>
                  <a:pt x="104456" y="1945628"/>
                </a:lnTo>
                <a:lnTo>
                  <a:pt x="110411" y="1968791"/>
                </a:lnTo>
                <a:cubicBezTo>
                  <a:pt x="293078" y="2556084"/>
                  <a:pt x="840885" y="2982503"/>
                  <a:pt x="1488286" y="2982503"/>
                </a:cubicBezTo>
                <a:cubicBezTo>
                  <a:pt x="2135688" y="2982503"/>
                  <a:pt x="2683494" y="2556084"/>
                  <a:pt x="2866162" y="1968791"/>
                </a:cubicBezTo>
                <a:lnTo>
                  <a:pt x="2872118" y="1945628"/>
                </a:lnTo>
                <a:lnTo>
                  <a:pt x="2972204" y="1945628"/>
                </a:lnTo>
                <a:lnTo>
                  <a:pt x="2958828" y="1997645"/>
                </a:lnTo>
                <a:cubicBezTo>
                  <a:pt x="2763876" y="2624436"/>
                  <a:pt x="2179228" y="3079532"/>
                  <a:pt x="1488287" y="3079532"/>
                </a:cubicBezTo>
                <a:cubicBezTo>
                  <a:pt x="797346" y="3079532"/>
                  <a:pt x="212698" y="2624436"/>
                  <a:pt x="17746" y="1997645"/>
                </a:cubicBezTo>
                <a:close/>
                <a:moveTo>
                  <a:pt x="1488287" y="0"/>
                </a:moveTo>
                <a:cubicBezTo>
                  <a:pt x="2179228" y="0"/>
                  <a:pt x="2763876" y="455097"/>
                  <a:pt x="2958828" y="1081887"/>
                </a:cubicBezTo>
                <a:lnTo>
                  <a:pt x="2976575" y="1150905"/>
                </a:lnTo>
                <a:lnTo>
                  <a:pt x="2876489" y="1150905"/>
                </a:lnTo>
                <a:lnTo>
                  <a:pt x="2866162" y="1110739"/>
                </a:lnTo>
                <a:cubicBezTo>
                  <a:pt x="2683494" y="523446"/>
                  <a:pt x="2135688" y="97027"/>
                  <a:pt x="1488286" y="97027"/>
                </a:cubicBezTo>
                <a:cubicBezTo>
                  <a:pt x="840885" y="97027"/>
                  <a:pt x="293078" y="523446"/>
                  <a:pt x="110411" y="1110739"/>
                </a:cubicBezTo>
                <a:lnTo>
                  <a:pt x="100083" y="1150905"/>
                </a:lnTo>
                <a:lnTo>
                  <a:pt x="0" y="1150905"/>
                </a:lnTo>
                <a:lnTo>
                  <a:pt x="17746" y="1081887"/>
                </a:lnTo>
                <a:cubicBezTo>
                  <a:pt x="212698" y="455097"/>
                  <a:pt x="797346" y="0"/>
                  <a:pt x="1488287" y="0"/>
                </a:cubicBezTo>
                <a:close/>
              </a:path>
            </a:pathLst>
          </a:custGeom>
          <a:gradFill flip="none" rotWithShape="1">
            <a:gsLst>
              <a:gs pos="100000">
                <a:srgbClr val="FBE4AE">
                  <a:alpha val="80000"/>
                </a:srgbClr>
              </a:gs>
              <a:gs pos="0">
                <a:srgbClr val="D0AB52"/>
              </a:gs>
              <a:gs pos="56000">
                <a:srgbClr val="6E511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a:srcRect b="60212"/>
          <a:stretch/>
        </p:blipFill>
        <p:spPr>
          <a:xfrm>
            <a:off x="3560990" y="1018057"/>
            <a:ext cx="1713124" cy="1499112"/>
          </a:xfrm>
          <a:prstGeom prst="rect">
            <a:avLst/>
          </a:prstGeom>
        </p:spPr>
      </p:pic>
      <p:pic>
        <p:nvPicPr>
          <p:cNvPr id="36" name="图片 35"/>
          <p:cNvPicPr>
            <a:picLocks noChangeAspect="1"/>
          </p:cNvPicPr>
          <p:nvPr/>
        </p:nvPicPr>
        <p:blipFill rotWithShape="1">
          <a:blip r:embed="rId2"/>
          <a:srcRect t="59969" b="-1"/>
          <a:stretch/>
        </p:blipFill>
        <p:spPr>
          <a:xfrm>
            <a:off x="3560990" y="3277456"/>
            <a:ext cx="1713124" cy="1508255"/>
          </a:xfrm>
          <a:prstGeom prst="rect">
            <a:avLst/>
          </a:prstGeom>
        </p:spPr>
      </p:pic>
    </p:spTree>
    <p:extLst>
      <p:ext uri="{BB962C8B-B14F-4D97-AF65-F5344CB8AC3E}">
        <p14:creationId xmlns:p14="http://schemas.microsoft.com/office/powerpoint/2010/main" val="48056759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360"/>
                                          </p:val>
                                        </p:tav>
                                        <p:tav tm="100000">
                                          <p:val>
                                            <p:fltVal val="0"/>
                                          </p:val>
                                        </p:tav>
                                      </p:tavLst>
                                    </p:anim>
                                    <p:animEffect transition="in" filter="fade">
                                      <p:cBhvr>
                                        <p:cTn id="10" dur="500"/>
                                        <p:tgtEl>
                                          <p:spTgt spid="33"/>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par>
                                <p:cTn id="32" presetID="22" presetClass="entr" presetSubtype="2"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right)">
                                      <p:cBhvr>
                                        <p:cTn id="34" dur="500"/>
                                        <p:tgtEl>
                                          <p:spTgt spid="25"/>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0"/>
          <p:cNvSpPr txBox="1"/>
          <p:nvPr/>
        </p:nvSpPr>
        <p:spPr>
          <a:xfrm>
            <a:off x="489977" y="445053"/>
            <a:ext cx="2646878"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祥祺汇金介绍</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
        <p:nvSpPr>
          <p:cNvPr id="3" name="Text Box 11"/>
          <p:cNvSpPr txBox="1">
            <a:spLocks noChangeArrowheads="1"/>
          </p:cNvSpPr>
          <p:nvPr/>
        </p:nvSpPr>
        <p:spPr bwMode="auto">
          <a:xfrm>
            <a:off x="504377" y="1573491"/>
            <a:ext cx="4249070"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深圳市祥祺汇金投资发展有限公司是一家专业从事中小企业资本服务的公司。公司以</a:t>
            </a:r>
            <a:r>
              <a:rPr lang="en-US" altLang="zh-CN" sz="1400" dirty="0" smtClean="0">
                <a:solidFill>
                  <a:schemeClr val="bg1"/>
                </a:solidFill>
                <a:latin typeface="微软雅黑" panose="020B0503020204020204" pitchFamily="34" charset="-122"/>
                <a:ea typeface="微软雅黑" panose="020B0503020204020204" pitchFamily="34" charset="-122"/>
              </a:rPr>
              <a:t>PE</a:t>
            </a:r>
            <a:r>
              <a:rPr lang="zh-CN" altLang="en-US" sz="1400" dirty="0" smtClean="0">
                <a:solidFill>
                  <a:schemeClr val="bg1"/>
                </a:solidFill>
                <a:latin typeface="微软雅黑" panose="020B0503020204020204" pitchFamily="34" charset="-122"/>
                <a:ea typeface="微软雅黑" panose="020B0503020204020204" pitchFamily="34" charset="-122"/>
              </a:rPr>
              <a:t>投资为核心，同时拥有银行、信托、基金、私募、保险、会计师事务所、律师事务所等庞大综合服务资源，能够为各个中小企业提供提供全面的综合金融服务。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descr="c:\users\wangqiang\appdata\roaming\360se6\User Data\temp\2457331_085835102000_2.jpg"/>
          <p:cNvPicPr>
            <a:picLocks noChangeAspect="1" noChangeArrowheads="1"/>
          </p:cNvPicPr>
          <p:nvPr/>
        </p:nvPicPr>
        <p:blipFill>
          <a:blip r:embed="rId2" cstate="print"/>
          <a:srcRect b="4322"/>
          <a:stretch>
            <a:fillRect/>
          </a:stretch>
        </p:blipFill>
        <p:spPr bwMode="auto">
          <a:xfrm>
            <a:off x="5090039" y="1183289"/>
            <a:ext cx="2661766" cy="2350260"/>
          </a:xfrm>
          <a:prstGeom prst="rect">
            <a:avLst/>
          </a:prstGeom>
          <a:noFill/>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1000" fill="hold"/>
                                        <p:tgtEl>
                                          <p:spTgt spid="1026"/>
                                        </p:tgtEl>
                                        <p:attrNameLst>
                                          <p:attrName>ppt_x</p:attrName>
                                        </p:attrNameLst>
                                      </p:cBhvr>
                                      <p:tavLst>
                                        <p:tav tm="0">
                                          <p:val>
                                            <p:strVal val="#ppt_x"/>
                                          </p:val>
                                        </p:tav>
                                        <p:tav tm="100000">
                                          <p:val>
                                            <p:strVal val="#ppt_x"/>
                                          </p:val>
                                        </p:tav>
                                      </p:tavLst>
                                    </p:anim>
                                    <p:anim calcmode="lin" valueType="num">
                                      <p:cBhvr additive="base">
                                        <p:cTn id="18"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0"/>
          <p:cNvSpPr txBox="1"/>
          <p:nvPr/>
        </p:nvSpPr>
        <p:spPr>
          <a:xfrm>
            <a:off x="489976" y="445053"/>
            <a:ext cx="5301223"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祥祺汇金战略合作伙伴</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10" name="直接连接符 9"/>
          <p:cNvCxnSpPr/>
          <p:nvPr/>
        </p:nvCxnSpPr>
        <p:spPr>
          <a:xfrm>
            <a:off x="577517" y="1806223"/>
            <a:ext cx="7716252" cy="0"/>
          </a:xfrm>
          <a:prstGeom prst="line">
            <a:avLst/>
          </a:prstGeom>
          <a:ln w="727075">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7517" y="1507958"/>
            <a:ext cx="1106904" cy="584775"/>
          </a:xfrm>
          <a:prstGeom prst="rect">
            <a:avLst/>
          </a:prstGeom>
          <a:noFill/>
        </p:spPr>
        <p:txBody>
          <a:bodyPr wrap="square" rtlCol="0">
            <a:spAutoFit/>
          </a:bodyPr>
          <a:lstStyle/>
          <a:p>
            <a:r>
              <a:rPr lang="zh-CN" altLang="en-US" sz="3200" dirty="0">
                <a:solidFill>
                  <a:schemeClr val="bg1"/>
                </a:solidFill>
              </a:rPr>
              <a:t>券商</a:t>
            </a:r>
          </a:p>
        </p:txBody>
      </p:sp>
      <p:sp>
        <p:nvSpPr>
          <p:cNvPr id="16" name="TextBox 15"/>
          <p:cNvSpPr txBox="1"/>
          <p:nvPr/>
        </p:nvSpPr>
        <p:spPr>
          <a:xfrm>
            <a:off x="1876926" y="1636294"/>
            <a:ext cx="5694947" cy="369332"/>
          </a:xfrm>
          <a:prstGeom prst="rect">
            <a:avLst/>
          </a:prstGeom>
          <a:noFill/>
        </p:spPr>
        <p:txBody>
          <a:bodyPr wrap="square" rtlCol="0">
            <a:spAutoFit/>
          </a:bodyPr>
          <a:lstStyle/>
          <a:p>
            <a:r>
              <a:rPr lang="zh-CN" altLang="en-US" sz="1800" dirty="0">
                <a:solidFill>
                  <a:schemeClr val="bg1"/>
                </a:solidFill>
              </a:rPr>
              <a:t>广</a:t>
            </a:r>
            <a:r>
              <a:rPr lang="zh-CN" altLang="en-US" sz="1800" dirty="0" smtClean="0">
                <a:solidFill>
                  <a:schemeClr val="bg1"/>
                </a:solidFill>
              </a:rPr>
              <a:t>发证券  世纪证券   国金证券    国海证券    长城证券   </a:t>
            </a:r>
            <a:endParaRPr lang="zh-CN" altLang="en-US" sz="1800" dirty="0">
              <a:solidFill>
                <a:schemeClr val="bg1"/>
              </a:solidFill>
            </a:endParaRPr>
          </a:p>
        </p:txBody>
      </p:sp>
      <p:cxnSp>
        <p:nvCxnSpPr>
          <p:cNvPr id="17" name="直接连接符 16"/>
          <p:cNvCxnSpPr/>
          <p:nvPr/>
        </p:nvCxnSpPr>
        <p:spPr>
          <a:xfrm>
            <a:off x="577517" y="2720623"/>
            <a:ext cx="7716252" cy="0"/>
          </a:xfrm>
          <a:prstGeom prst="line">
            <a:avLst/>
          </a:prstGeom>
          <a:ln w="727075">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77517" y="2422358"/>
            <a:ext cx="1106904" cy="584775"/>
          </a:xfrm>
          <a:prstGeom prst="rect">
            <a:avLst/>
          </a:prstGeom>
          <a:noFill/>
        </p:spPr>
        <p:txBody>
          <a:bodyPr wrap="square" rtlCol="0">
            <a:spAutoFit/>
          </a:bodyPr>
          <a:lstStyle/>
          <a:p>
            <a:r>
              <a:rPr lang="zh-CN" altLang="en-US" sz="3200" dirty="0">
                <a:solidFill>
                  <a:schemeClr val="bg1"/>
                </a:solidFill>
              </a:rPr>
              <a:t>投行</a:t>
            </a:r>
          </a:p>
        </p:txBody>
      </p:sp>
      <p:sp>
        <p:nvSpPr>
          <p:cNvPr id="19" name="TextBox 18"/>
          <p:cNvSpPr txBox="1"/>
          <p:nvPr/>
        </p:nvSpPr>
        <p:spPr>
          <a:xfrm>
            <a:off x="1876926" y="2550694"/>
            <a:ext cx="5694947" cy="369332"/>
          </a:xfrm>
          <a:prstGeom prst="rect">
            <a:avLst/>
          </a:prstGeom>
          <a:noFill/>
        </p:spPr>
        <p:txBody>
          <a:bodyPr wrap="square" rtlCol="0">
            <a:spAutoFit/>
          </a:bodyPr>
          <a:lstStyle/>
          <a:p>
            <a:r>
              <a:rPr lang="zh-CN" altLang="en-US" sz="1800" dirty="0" smtClean="0">
                <a:solidFill>
                  <a:schemeClr val="bg1"/>
                </a:solidFill>
              </a:rPr>
              <a:t>盛世投资  长和投资  中云辉投资   星河创投    盛唐资本   </a:t>
            </a:r>
            <a:endParaRPr lang="zh-CN" altLang="en-US" sz="1800" dirty="0">
              <a:solidFill>
                <a:schemeClr val="bg1"/>
              </a:solidFill>
            </a:endParaRPr>
          </a:p>
        </p:txBody>
      </p:sp>
      <p:cxnSp>
        <p:nvCxnSpPr>
          <p:cNvPr id="20" name="直接连接符 19"/>
          <p:cNvCxnSpPr/>
          <p:nvPr/>
        </p:nvCxnSpPr>
        <p:spPr>
          <a:xfrm>
            <a:off x="577517" y="3635023"/>
            <a:ext cx="7716252" cy="0"/>
          </a:xfrm>
          <a:prstGeom prst="line">
            <a:avLst/>
          </a:prstGeom>
          <a:ln w="727075">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7517" y="3336758"/>
            <a:ext cx="1106904" cy="584775"/>
          </a:xfrm>
          <a:prstGeom prst="rect">
            <a:avLst/>
          </a:prstGeom>
          <a:noFill/>
        </p:spPr>
        <p:txBody>
          <a:bodyPr wrap="square" rtlCol="0">
            <a:spAutoFit/>
          </a:bodyPr>
          <a:lstStyle/>
          <a:p>
            <a:r>
              <a:rPr lang="zh-CN" altLang="en-US" sz="3200" dirty="0">
                <a:solidFill>
                  <a:schemeClr val="bg1"/>
                </a:solidFill>
              </a:rPr>
              <a:t>律所</a:t>
            </a:r>
          </a:p>
        </p:txBody>
      </p:sp>
      <p:sp>
        <p:nvSpPr>
          <p:cNvPr id="22" name="TextBox 21"/>
          <p:cNvSpPr txBox="1"/>
          <p:nvPr/>
        </p:nvSpPr>
        <p:spPr>
          <a:xfrm>
            <a:off x="1876926" y="3465094"/>
            <a:ext cx="5694947" cy="369332"/>
          </a:xfrm>
          <a:prstGeom prst="rect">
            <a:avLst/>
          </a:prstGeom>
          <a:noFill/>
        </p:spPr>
        <p:txBody>
          <a:bodyPr wrap="square" rtlCol="0">
            <a:spAutoFit/>
          </a:bodyPr>
          <a:lstStyle/>
          <a:p>
            <a:r>
              <a:rPr lang="zh-CN" altLang="en-US" sz="1800" dirty="0" smtClean="0">
                <a:solidFill>
                  <a:schemeClr val="bg1"/>
                </a:solidFill>
              </a:rPr>
              <a:t>中伦金通    信达    大成</a:t>
            </a:r>
            <a:endParaRPr lang="zh-CN" altLang="en-US" sz="1800" dirty="0">
              <a:solidFill>
                <a:schemeClr val="bg1"/>
              </a:solidFill>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405353" y="1215493"/>
            <a:ext cx="2201362" cy="1488210"/>
            <a:chOff x="3405353" y="1215493"/>
            <a:chExt cx="2201362" cy="148821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15445" r="7068" b="6225"/>
            <a:stretch/>
          </p:blipFill>
          <p:spPr>
            <a:xfrm>
              <a:off x="3405353" y="1215493"/>
              <a:ext cx="2186152" cy="1488210"/>
            </a:xfrm>
            <a:prstGeom prst="snip2DiagRect">
              <a:avLst/>
            </a:prstGeom>
            <a:ln w="63500">
              <a:solidFill>
                <a:srgbClr val="D0AB52">
                  <a:alpha val="32000"/>
                </a:srgbClr>
              </a:solidFill>
            </a:ln>
            <a:effectLst>
              <a:reflection blurRad="6350" stA="52000" endA="300" endPos="35000" dir="5400000" sy="-100000" algn="bl" rotWithShape="0"/>
            </a:effectLst>
          </p:spPr>
        </p:pic>
        <p:sp>
          <p:nvSpPr>
            <p:cNvPr id="23" name="矩形 22"/>
            <p:cNvSpPr/>
            <p:nvPr/>
          </p:nvSpPr>
          <p:spPr>
            <a:xfrm>
              <a:off x="3405353" y="1705801"/>
              <a:ext cx="2183242" cy="680224"/>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8"/>
            <p:cNvSpPr txBox="1"/>
            <p:nvPr/>
          </p:nvSpPr>
          <p:spPr>
            <a:xfrm flipH="1">
              <a:off x="3416967" y="1737713"/>
              <a:ext cx="2189748" cy="609398"/>
            </a:xfrm>
            <a:prstGeom prst="rect">
              <a:avLst/>
            </a:prstGeom>
            <a:noFill/>
          </p:spPr>
          <p:txBody>
            <a:bodyPr wrap="square" rtlCol="0">
              <a:spAutoFit/>
            </a:bodyPr>
            <a:lstStyle/>
            <a:p>
              <a:pPr algn="ctr">
                <a:lnSpc>
                  <a:spcPct val="120000"/>
                </a:lnSpc>
                <a:defRPr/>
              </a:pPr>
              <a:r>
                <a:rPr lang="zh-CN" altLang="en-US" sz="2800" kern="0" dirty="0" smtClean="0">
                  <a:latin typeface="Arial"/>
                </a:rPr>
                <a:t>股权投资</a:t>
              </a:r>
            </a:p>
          </p:txBody>
        </p:sp>
      </p:grpSp>
      <p:grpSp>
        <p:nvGrpSpPr>
          <p:cNvPr id="7" name="组合 6"/>
          <p:cNvGrpSpPr/>
          <p:nvPr/>
        </p:nvGrpSpPr>
        <p:grpSpPr>
          <a:xfrm>
            <a:off x="5885794" y="2703703"/>
            <a:ext cx="2680138" cy="1734206"/>
            <a:chOff x="5885794" y="2703703"/>
            <a:chExt cx="2680138" cy="1734206"/>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1840" r="7294" b="6977"/>
            <a:stretch/>
          </p:blipFill>
          <p:spPr>
            <a:xfrm>
              <a:off x="5885794" y="2703703"/>
              <a:ext cx="2680138" cy="1734206"/>
            </a:xfrm>
            <a:prstGeom prst="snip2DiagRect">
              <a:avLst/>
            </a:prstGeom>
            <a:ln w="63500">
              <a:solidFill>
                <a:srgbClr val="D0AB52">
                  <a:alpha val="32000"/>
                </a:srgbClr>
              </a:solidFill>
            </a:ln>
            <a:effectLst>
              <a:reflection blurRad="6350" stA="52000" endA="300" endPos="35000" dir="5400000" sy="-100000" algn="bl" rotWithShape="0"/>
            </a:effectLst>
          </p:spPr>
        </p:pic>
        <p:sp>
          <p:nvSpPr>
            <p:cNvPr id="25" name="矩形 24"/>
            <p:cNvSpPr/>
            <p:nvPr/>
          </p:nvSpPr>
          <p:spPr>
            <a:xfrm>
              <a:off x="5885794" y="3218044"/>
              <a:ext cx="2680138" cy="680224"/>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8"/>
            <p:cNvSpPr txBox="1"/>
            <p:nvPr/>
          </p:nvSpPr>
          <p:spPr>
            <a:xfrm flipH="1">
              <a:off x="5903494" y="3253457"/>
              <a:ext cx="2654968" cy="564898"/>
            </a:xfrm>
            <a:prstGeom prst="rect">
              <a:avLst/>
            </a:prstGeom>
            <a:noFill/>
          </p:spPr>
          <p:txBody>
            <a:bodyPr wrap="square" rtlCol="0">
              <a:spAutoFit/>
            </a:bodyPr>
            <a:lstStyle/>
            <a:p>
              <a:pPr algn="ctr">
                <a:lnSpc>
                  <a:spcPct val="120000"/>
                </a:lnSpc>
                <a:defRPr/>
              </a:pPr>
              <a:r>
                <a:rPr lang="zh-CN" altLang="en-US" sz="2800" kern="0" dirty="0" smtClean="0">
                  <a:latin typeface="Arial"/>
                </a:rPr>
                <a:t>融资服务</a:t>
              </a:r>
            </a:p>
          </p:txBody>
        </p:sp>
      </p:grpSp>
      <p:sp>
        <p:nvSpPr>
          <p:cNvPr id="18" name="文本框 17"/>
          <p:cNvSpPr txBox="1"/>
          <p:nvPr/>
        </p:nvSpPr>
        <p:spPr>
          <a:xfrm>
            <a:off x="435981" y="135167"/>
            <a:ext cx="2646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19" name="直接连接符 18"/>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21895" y="2175298"/>
            <a:ext cx="2061410" cy="1282946"/>
            <a:chOff x="721895" y="2175298"/>
            <a:chExt cx="2061410" cy="1282946"/>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b="5594"/>
            <a:stretch/>
          </p:blipFill>
          <p:spPr>
            <a:xfrm>
              <a:off x="740693" y="2175298"/>
              <a:ext cx="2037453" cy="1282946"/>
            </a:xfrm>
            <a:prstGeom prst="snip2DiagRect">
              <a:avLst/>
            </a:prstGeom>
            <a:ln w="63500">
              <a:solidFill>
                <a:srgbClr val="D0AB52">
                  <a:alpha val="32000"/>
                </a:srgbClr>
              </a:solidFill>
            </a:ln>
            <a:effectLst>
              <a:reflection blurRad="6350" stA="52000" endA="300" endPos="35000" dir="5400000" sy="-100000" algn="bl" rotWithShape="0"/>
            </a:effectLst>
          </p:spPr>
        </p:pic>
        <p:sp>
          <p:nvSpPr>
            <p:cNvPr id="21" name="矩形 20"/>
            <p:cNvSpPr/>
            <p:nvPr/>
          </p:nvSpPr>
          <p:spPr>
            <a:xfrm>
              <a:off x="740693" y="2521456"/>
              <a:ext cx="2037453" cy="680224"/>
            </a:xfrm>
            <a:prstGeom prst="rect">
              <a:avLst/>
            </a:prstGeom>
            <a:gradFill>
              <a:gsLst>
                <a:gs pos="0">
                  <a:srgbClr val="D0AB52">
                    <a:alpha val="35000"/>
                  </a:srgbClr>
                </a:gs>
                <a:gs pos="50000">
                  <a:srgbClr val="D0AB52"/>
                </a:gs>
                <a:gs pos="100000">
                  <a:srgbClr val="DCC084">
                    <a:alpha val="3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8"/>
            <p:cNvSpPr txBox="1"/>
            <p:nvPr/>
          </p:nvSpPr>
          <p:spPr>
            <a:xfrm flipH="1">
              <a:off x="721895" y="2556867"/>
              <a:ext cx="2061410" cy="497316"/>
            </a:xfrm>
            <a:prstGeom prst="rect">
              <a:avLst/>
            </a:prstGeom>
            <a:noFill/>
          </p:spPr>
          <p:txBody>
            <a:bodyPr wrap="square" rtlCol="0">
              <a:spAutoFit/>
            </a:bodyPr>
            <a:lstStyle/>
            <a:p>
              <a:pPr algn="ctr">
                <a:lnSpc>
                  <a:spcPct val="120000"/>
                </a:lnSpc>
                <a:defRPr/>
              </a:pPr>
              <a:r>
                <a:rPr lang="zh-CN" altLang="en-US" sz="2400" kern="0" dirty="0" smtClean="0">
                  <a:latin typeface="Arial"/>
                </a:rPr>
                <a:t>挂牌上市辅导</a:t>
              </a:r>
            </a:p>
          </p:txBody>
        </p:sp>
      </p:grpSp>
    </p:spTree>
    <p:extLst>
      <p:ext uri="{BB962C8B-B14F-4D97-AF65-F5344CB8AC3E}">
        <p14:creationId xmlns:p14="http://schemas.microsoft.com/office/powerpoint/2010/main" val="128813352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anim calcmode="lin" valueType="num">
                                      <p:cBhvr>
                                        <p:cTn id="10" dur="500" fill="hold"/>
                                        <p:tgtEl>
                                          <p:spTgt spid="18"/>
                                        </p:tgtEl>
                                        <p:attrNameLst>
                                          <p:attrName>ppt_x</p:attrName>
                                        </p:attrNameLst>
                                      </p:cBhvr>
                                      <p:tavLst>
                                        <p:tav tm="0">
                                          <p:val>
                                            <p:fltVal val="0.5"/>
                                          </p:val>
                                        </p:tav>
                                        <p:tav tm="100000">
                                          <p:val>
                                            <p:strVal val="#ppt_x"/>
                                          </p:val>
                                        </p:tav>
                                      </p:tavLst>
                                    </p:anim>
                                    <p:anim calcmode="lin" valueType="num">
                                      <p:cBhvr>
                                        <p:cTn id="11" dur="500" fill="hold"/>
                                        <p:tgtEl>
                                          <p:spTgt spid="1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0-#ppt_w/2"/>
                                          </p:val>
                                        </p:tav>
                                        <p:tav tm="100000">
                                          <p:val>
                                            <p:strVal val="#ppt_x"/>
                                          </p:val>
                                        </p:tav>
                                      </p:tavLst>
                                    </p:anim>
                                    <p:anim calcmode="lin" valueType="num">
                                      <p:cBhvr additive="base">
                                        <p:cTn id="23" dur="10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fill="hold"/>
                                        <p:tgtEl>
                                          <p:spTgt spid="5"/>
                                        </p:tgtEl>
                                        <p:attrNameLst>
                                          <p:attrName>ppt_x</p:attrName>
                                        </p:attrNameLst>
                                      </p:cBhvr>
                                      <p:tavLst>
                                        <p:tav tm="0">
                                          <p:val>
                                            <p:strVal val="0-#ppt_w/2"/>
                                          </p:val>
                                        </p:tav>
                                        <p:tav tm="100000">
                                          <p:val>
                                            <p:strVal val="#ppt_x"/>
                                          </p:val>
                                        </p:tav>
                                      </p:tavLst>
                                    </p:anim>
                                    <p:anim calcmode="lin" valueType="num">
                                      <p:cBhvr additive="base">
                                        <p:cTn id="27" dur="10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1+#ppt_w/2"/>
                                          </p:val>
                                        </p:tav>
                                        <p:tav tm="100000">
                                          <p:val>
                                            <p:strVal val="#ppt_x"/>
                                          </p:val>
                                        </p:tav>
                                      </p:tavLst>
                                    </p:anim>
                                    <p:anim calcmode="lin" valueType="num">
                                      <p:cBhvr additive="base">
                                        <p:cTn id="31"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6333" y="1532023"/>
            <a:ext cx="3144253" cy="369332"/>
          </a:xfrm>
          <a:prstGeom prst="rect">
            <a:avLst/>
          </a:prstGeom>
          <a:noFill/>
        </p:spPr>
        <p:txBody>
          <a:bodyPr wrap="square" rtlCol="0">
            <a:spAutoFit/>
          </a:bodyPr>
          <a:lstStyle/>
          <a:p>
            <a:r>
              <a:rPr lang="zh-CN" altLang="en-US" sz="1800" dirty="0" smtClean="0">
                <a:solidFill>
                  <a:schemeClr val="bg1"/>
                </a:solidFill>
              </a:rPr>
              <a:t>财务税务系统辅导</a:t>
            </a:r>
            <a:endParaRPr lang="zh-CN" altLang="en-US" sz="1800" dirty="0">
              <a:solidFill>
                <a:schemeClr val="bg1"/>
              </a:solidFill>
            </a:endParaRPr>
          </a:p>
        </p:txBody>
      </p:sp>
      <p:sp>
        <p:nvSpPr>
          <p:cNvPr id="4" name="TextBox 3"/>
          <p:cNvSpPr txBox="1"/>
          <p:nvPr/>
        </p:nvSpPr>
        <p:spPr>
          <a:xfrm>
            <a:off x="3176332" y="2261937"/>
            <a:ext cx="3144253" cy="369332"/>
          </a:xfrm>
          <a:prstGeom prst="rect">
            <a:avLst/>
          </a:prstGeom>
          <a:noFill/>
        </p:spPr>
        <p:txBody>
          <a:bodyPr wrap="square" rtlCol="0">
            <a:spAutoFit/>
          </a:bodyPr>
          <a:lstStyle/>
          <a:p>
            <a:r>
              <a:rPr lang="zh-CN" altLang="en-US" sz="1800" dirty="0" smtClean="0">
                <a:solidFill>
                  <a:schemeClr val="bg1"/>
                </a:solidFill>
              </a:rPr>
              <a:t>公司治理结构辅导</a:t>
            </a:r>
            <a:endParaRPr lang="zh-CN" altLang="en-US" sz="1800" dirty="0">
              <a:solidFill>
                <a:schemeClr val="bg1"/>
              </a:solidFill>
            </a:endParaRPr>
          </a:p>
        </p:txBody>
      </p:sp>
      <p:sp>
        <p:nvSpPr>
          <p:cNvPr id="5" name="TextBox 4"/>
          <p:cNvSpPr txBox="1"/>
          <p:nvPr/>
        </p:nvSpPr>
        <p:spPr>
          <a:xfrm>
            <a:off x="3192374" y="2927682"/>
            <a:ext cx="3144253" cy="369332"/>
          </a:xfrm>
          <a:prstGeom prst="rect">
            <a:avLst/>
          </a:prstGeom>
          <a:noFill/>
        </p:spPr>
        <p:txBody>
          <a:bodyPr wrap="square" rtlCol="0">
            <a:spAutoFit/>
          </a:bodyPr>
          <a:lstStyle/>
          <a:p>
            <a:r>
              <a:rPr lang="zh-CN" altLang="en-US" sz="1800" dirty="0" smtClean="0">
                <a:solidFill>
                  <a:schemeClr val="bg1"/>
                </a:solidFill>
              </a:rPr>
              <a:t>公司战略规划辅导</a:t>
            </a:r>
            <a:endParaRPr lang="zh-CN" altLang="en-US" sz="1800" dirty="0">
              <a:solidFill>
                <a:schemeClr val="bg1"/>
              </a:solidFill>
            </a:endParaRPr>
          </a:p>
        </p:txBody>
      </p:sp>
      <p:sp>
        <p:nvSpPr>
          <p:cNvPr id="6" name="TextBox 5"/>
          <p:cNvSpPr txBox="1"/>
          <p:nvPr/>
        </p:nvSpPr>
        <p:spPr>
          <a:xfrm>
            <a:off x="3184353" y="3569365"/>
            <a:ext cx="3144253" cy="369332"/>
          </a:xfrm>
          <a:prstGeom prst="rect">
            <a:avLst/>
          </a:prstGeom>
          <a:noFill/>
        </p:spPr>
        <p:txBody>
          <a:bodyPr wrap="square" rtlCol="0">
            <a:spAutoFit/>
          </a:bodyPr>
          <a:lstStyle/>
          <a:p>
            <a:r>
              <a:rPr lang="zh-CN" altLang="en-US" sz="1800" dirty="0" smtClean="0">
                <a:solidFill>
                  <a:schemeClr val="bg1"/>
                </a:solidFill>
              </a:rPr>
              <a:t>券商对接路演辅导</a:t>
            </a:r>
            <a:endParaRPr lang="zh-CN" altLang="en-US" sz="1800" dirty="0">
              <a:solidFill>
                <a:schemeClr val="bg1"/>
              </a:solidFill>
            </a:endParaRPr>
          </a:p>
        </p:txBody>
      </p:sp>
      <p:sp>
        <p:nvSpPr>
          <p:cNvPr id="7" name="文本框 17"/>
          <p:cNvSpPr txBox="1"/>
          <p:nvPr/>
        </p:nvSpPr>
        <p:spPr>
          <a:xfrm>
            <a:off x="435981" y="135167"/>
            <a:ext cx="2646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8" name="直接连接符 7"/>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48063" y="1163052"/>
            <a:ext cx="890337" cy="3046988"/>
          </a:xfrm>
          <a:prstGeom prst="rect">
            <a:avLst/>
          </a:prstGeom>
          <a:noFill/>
        </p:spPr>
        <p:txBody>
          <a:bodyPr wrap="square" rtlCol="0">
            <a:spAutoFit/>
          </a:bodyPr>
          <a:lstStyle/>
          <a:p>
            <a:r>
              <a:rPr lang="zh-CN" altLang="en-US" sz="4800" dirty="0" smtClean="0">
                <a:solidFill>
                  <a:srgbClr val="D0AB52"/>
                </a:solidFill>
                <a:latin typeface="叶根友行书繁" pitchFamily="2" charset="-122"/>
                <a:ea typeface="叶根友行书繁" pitchFamily="2" charset="-122"/>
              </a:rPr>
              <a:t>挂</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牌</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服</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务</a:t>
            </a:r>
            <a:r>
              <a:rPr lang="en-US" altLang="zh-CN" sz="4800" dirty="0" smtClean="0">
                <a:solidFill>
                  <a:srgbClr val="D0AB52"/>
                </a:solidFill>
                <a:latin typeface="叶根友行书繁" pitchFamily="2" charset="-122"/>
                <a:ea typeface="叶根友行书繁" pitchFamily="2" charset="-122"/>
              </a:rPr>
              <a:t> </a:t>
            </a:r>
            <a:endParaRPr lang="zh-CN" altLang="en-US" sz="4800" dirty="0">
              <a:solidFill>
                <a:srgbClr val="D0AB52"/>
              </a:solidFill>
              <a:latin typeface="叶根友行书繁" pitchFamily="2" charset="-122"/>
              <a:ea typeface="叶根友行书繁" pitchFamily="2" charset="-122"/>
            </a:endParaRPr>
          </a:p>
        </p:txBody>
      </p:sp>
      <p:sp>
        <p:nvSpPr>
          <p:cNvPr id="11" name="椭圆 10"/>
          <p:cNvSpPr>
            <a:spLocks noChangeAspect="1"/>
          </p:cNvSpPr>
          <p:nvPr/>
        </p:nvSpPr>
        <p:spPr>
          <a:xfrm rot="5400000">
            <a:off x="2612845" y="1490002"/>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rot="5400000">
            <a:off x="2612845" y="2219917"/>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rot="5400000">
            <a:off x="2620866" y="2901707"/>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rot="5400000">
            <a:off x="2612845" y="3511307"/>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64039" y="2085472"/>
            <a:ext cx="3144253" cy="369332"/>
          </a:xfrm>
          <a:prstGeom prst="rect">
            <a:avLst/>
          </a:prstGeom>
          <a:noFill/>
        </p:spPr>
        <p:txBody>
          <a:bodyPr wrap="square" rtlCol="0">
            <a:spAutoFit/>
          </a:bodyPr>
          <a:lstStyle/>
          <a:p>
            <a:r>
              <a:rPr lang="zh-CN" altLang="en-US" sz="1800" dirty="0" smtClean="0">
                <a:solidFill>
                  <a:schemeClr val="bg1"/>
                </a:solidFill>
              </a:rPr>
              <a:t>股权私募基金投资</a:t>
            </a:r>
            <a:endParaRPr lang="zh-CN" altLang="en-US" sz="1800" dirty="0">
              <a:solidFill>
                <a:schemeClr val="bg1"/>
              </a:solidFill>
            </a:endParaRPr>
          </a:p>
        </p:txBody>
      </p:sp>
      <p:sp>
        <p:nvSpPr>
          <p:cNvPr id="4" name="TextBox 3"/>
          <p:cNvSpPr txBox="1"/>
          <p:nvPr/>
        </p:nvSpPr>
        <p:spPr>
          <a:xfrm>
            <a:off x="3047996" y="2799344"/>
            <a:ext cx="3144253" cy="369332"/>
          </a:xfrm>
          <a:prstGeom prst="rect">
            <a:avLst/>
          </a:prstGeom>
          <a:noFill/>
        </p:spPr>
        <p:txBody>
          <a:bodyPr wrap="square" rtlCol="0">
            <a:spAutoFit/>
          </a:bodyPr>
          <a:lstStyle/>
          <a:p>
            <a:r>
              <a:rPr lang="zh-CN" altLang="en-US" sz="1800" dirty="0" smtClean="0">
                <a:solidFill>
                  <a:schemeClr val="bg1"/>
                </a:solidFill>
              </a:rPr>
              <a:t>新产品天使投资</a:t>
            </a:r>
            <a:endParaRPr lang="zh-CN" altLang="en-US" sz="1800" dirty="0">
              <a:solidFill>
                <a:schemeClr val="bg1"/>
              </a:solidFill>
            </a:endParaRPr>
          </a:p>
        </p:txBody>
      </p:sp>
      <p:sp>
        <p:nvSpPr>
          <p:cNvPr id="6" name="文本框 17"/>
          <p:cNvSpPr txBox="1"/>
          <p:nvPr/>
        </p:nvSpPr>
        <p:spPr>
          <a:xfrm>
            <a:off x="435981" y="135167"/>
            <a:ext cx="2646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7" name="直接连接符 6"/>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8063" y="1163052"/>
            <a:ext cx="890337" cy="3046988"/>
          </a:xfrm>
          <a:prstGeom prst="rect">
            <a:avLst/>
          </a:prstGeom>
          <a:noFill/>
        </p:spPr>
        <p:txBody>
          <a:bodyPr wrap="square" rtlCol="0">
            <a:spAutoFit/>
          </a:bodyPr>
          <a:lstStyle/>
          <a:p>
            <a:r>
              <a:rPr lang="zh-CN" altLang="en-US" sz="4800" dirty="0" smtClean="0">
                <a:solidFill>
                  <a:srgbClr val="D0AB52"/>
                </a:solidFill>
                <a:latin typeface="叶根友行书繁" pitchFamily="2" charset="-122"/>
                <a:ea typeface="叶根友行书繁" pitchFamily="2" charset="-122"/>
              </a:rPr>
              <a:t>投</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资</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服</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务</a:t>
            </a:r>
            <a:r>
              <a:rPr lang="en-US" altLang="zh-CN" sz="4800" dirty="0" smtClean="0">
                <a:solidFill>
                  <a:srgbClr val="D0AB52"/>
                </a:solidFill>
                <a:latin typeface="叶根友行书繁" pitchFamily="2" charset="-122"/>
                <a:ea typeface="叶根友行书繁" pitchFamily="2" charset="-122"/>
              </a:rPr>
              <a:t> </a:t>
            </a:r>
            <a:endParaRPr lang="zh-CN" altLang="en-US" sz="4800" dirty="0">
              <a:solidFill>
                <a:srgbClr val="D0AB52"/>
              </a:solidFill>
              <a:latin typeface="叶根友行书繁" pitchFamily="2" charset="-122"/>
              <a:ea typeface="叶根友行书繁" pitchFamily="2" charset="-122"/>
            </a:endParaRPr>
          </a:p>
        </p:txBody>
      </p:sp>
      <p:sp>
        <p:nvSpPr>
          <p:cNvPr id="10" name="椭圆 9"/>
          <p:cNvSpPr>
            <a:spLocks noChangeAspect="1"/>
          </p:cNvSpPr>
          <p:nvPr/>
        </p:nvSpPr>
        <p:spPr>
          <a:xfrm rot="5400000">
            <a:off x="2612845" y="2043451"/>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rot="5400000">
            <a:off x="2612845" y="2773366"/>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53" presetClass="entr" presetSubtype="52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anim calcmode="lin" valueType="num">
                                      <p:cBhvr>
                                        <p:cTn id="16" dur="500" fill="hold"/>
                                        <p:tgtEl>
                                          <p:spTgt spid="6"/>
                                        </p:tgtEl>
                                        <p:attrNameLst>
                                          <p:attrName>ppt_x</p:attrName>
                                        </p:attrNameLst>
                                      </p:cBhvr>
                                      <p:tavLst>
                                        <p:tav tm="0">
                                          <p:val>
                                            <p:fltVal val="0.5"/>
                                          </p:val>
                                        </p:tav>
                                        <p:tav tm="100000">
                                          <p:val>
                                            <p:strVal val="#ppt_x"/>
                                          </p:val>
                                        </p:tav>
                                      </p:tavLst>
                                    </p:anim>
                                    <p:anim calcmode="lin" valueType="num">
                                      <p:cBhvr>
                                        <p:cTn id="17"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8063" y="1163052"/>
            <a:ext cx="890337" cy="3046988"/>
          </a:xfrm>
          <a:prstGeom prst="rect">
            <a:avLst/>
          </a:prstGeom>
          <a:noFill/>
        </p:spPr>
        <p:txBody>
          <a:bodyPr wrap="square" rtlCol="0">
            <a:spAutoFit/>
          </a:bodyPr>
          <a:lstStyle/>
          <a:p>
            <a:r>
              <a:rPr lang="zh-CN" altLang="en-US" sz="4800" dirty="0" smtClean="0">
                <a:solidFill>
                  <a:srgbClr val="D0AB52"/>
                </a:solidFill>
                <a:latin typeface="叶根友行书繁" pitchFamily="2" charset="-122"/>
                <a:ea typeface="叶根友行书繁" pitchFamily="2" charset="-122"/>
              </a:rPr>
              <a:t>融</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资</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服</a:t>
            </a:r>
            <a:endParaRPr lang="en-US" altLang="zh-CN" sz="4800" dirty="0" smtClean="0">
              <a:solidFill>
                <a:srgbClr val="D0AB52"/>
              </a:solidFill>
              <a:latin typeface="叶根友行书繁" pitchFamily="2" charset="-122"/>
              <a:ea typeface="叶根友行书繁" pitchFamily="2" charset="-122"/>
            </a:endParaRPr>
          </a:p>
          <a:p>
            <a:r>
              <a:rPr lang="zh-CN" altLang="en-US" sz="4800" dirty="0" smtClean="0">
                <a:solidFill>
                  <a:srgbClr val="D0AB52"/>
                </a:solidFill>
                <a:latin typeface="叶根友行书繁" pitchFamily="2" charset="-122"/>
                <a:ea typeface="叶根友行书繁" pitchFamily="2" charset="-122"/>
              </a:rPr>
              <a:t>务</a:t>
            </a:r>
            <a:r>
              <a:rPr lang="en-US" altLang="zh-CN" sz="4800" dirty="0" smtClean="0">
                <a:solidFill>
                  <a:srgbClr val="D0AB52"/>
                </a:solidFill>
                <a:latin typeface="叶根友行书繁" pitchFamily="2" charset="-122"/>
                <a:ea typeface="叶根友行书繁" pitchFamily="2" charset="-122"/>
              </a:rPr>
              <a:t> </a:t>
            </a:r>
            <a:endParaRPr lang="zh-CN" altLang="en-US" sz="4800" dirty="0">
              <a:solidFill>
                <a:srgbClr val="D0AB52"/>
              </a:solidFill>
              <a:latin typeface="叶根友行书繁" pitchFamily="2" charset="-122"/>
              <a:ea typeface="叶根友行书繁" pitchFamily="2" charset="-122"/>
            </a:endParaRPr>
          </a:p>
        </p:txBody>
      </p:sp>
      <p:sp>
        <p:nvSpPr>
          <p:cNvPr id="3" name="TextBox 2"/>
          <p:cNvSpPr txBox="1"/>
          <p:nvPr/>
        </p:nvSpPr>
        <p:spPr>
          <a:xfrm>
            <a:off x="3192375" y="1812758"/>
            <a:ext cx="3144253" cy="369332"/>
          </a:xfrm>
          <a:prstGeom prst="rect">
            <a:avLst/>
          </a:prstGeom>
          <a:noFill/>
        </p:spPr>
        <p:txBody>
          <a:bodyPr wrap="square" rtlCol="0">
            <a:spAutoFit/>
          </a:bodyPr>
          <a:lstStyle/>
          <a:p>
            <a:r>
              <a:rPr lang="zh-CN" altLang="en-US" sz="1800" dirty="0" smtClean="0">
                <a:solidFill>
                  <a:schemeClr val="bg1"/>
                </a:solidFill>
              </a:rPr>
              <a:t>金融机构协助融资</a:t>
            </a:r>
            <a:endParaRPr lang="zh-CN" altLang="en-US" sz="1800" dirty="0">
              <a:solidFill>
                <a:schemeClr val="bg1"/>
              </a:solidFill>
            </a:endParaRPr>
          </a:p>
        </p:txBody>
      </p:sp>
      <p:sp>
        <p:nvSpPr>
          <p:cNvPr id="4" name="TextBox 3"/>
          <p:cNvSpPr txBox="1"/>
          <p:nvPr/>
        </p:nvSpPr>
        <p:spPr>
          <a:xfrm>
            <a:off x="3192374" y="2534651"/>
            <a:ext cx="3144253" cy="369332"/>
          </a:xfrm>
          <a:prstGeom prst="rect">
            <a:avLst/>
          </a:prstGeom>
          <a:noFill/>
        </p:spPr>
        <p:txBody>
          <a:bodyPr wrap="square" rtlCol="0">
            <a:spAutoFit/>
          </a:bodyPr>
          <a:lstStyle/>
          <a:p>
            <a:r>
              <a:rPr lang="zh-CN" altLang="en-US" sz="1800" dirty="0" smtClean="0">
                <a:solidFill>
                  <a:schemeClr val="bg1"/>
                </a:solidFill>
              </a:rPr>
              <a:t>社会资本融资服务</a:t>
            </a:r>
            <a:endParaRPr lang="zh-CN" altLang="en-US" sz="1800" dirty="0">
              <a:solidFill>
                <a:schemeClr val="bg1"/>
              </a:solidFill>
            </a:endParaRPr>
          </a:p>
        </p:txBody>
      </p:sp>
      <p:sp>
        <p:nvSpPr>
          <p:cNvPr id="5" name="TextBox 4"/>
          <p:cNvSpPr txBox="1"/>
          <p:nvPr/>
        </p:nvSpPr>
        <p:spPr>
          <a:xfrm>
            <a:off x="3200395" y="3240501"/>
            <a:ext cx="3144253" cy="369332"/>
          </a:xfrm>
          <a:prstGeom prst="rect">
            <a:avLst/>
          </a:prstGeom>
          <a:noFill/>
        </p:spPr>
        <p:txBody>
          <a:bodyPr wrap="square" rtlCol="0">
            <a:spAutoFit/>
          </a:bodyPr>
          <a:lstStyle/>
          <a:p>
            <a:r>
              <a:rPr lang="zh-CN" altLang="en-US" sz="1800" dirty="0" smtClean="0">
                <a:solidFill>
                  <a:schemeClr val="bg1"/>
                </a:solidFill>
              </a:rPr>
              <a:t>企业私募债发行</a:t>
            </a:r>
            <a:endParaRPr lang="zh-CN" altLang="en-US" sz="1800" dirty="0">
              <a:solidFill>
                <a:schemeClr val="bg1"/>
              </a:solidFill>
            </a:endParaRPr>
          </a:p>
        </p:txBody>
      </p:sp>
      <p:sp>
        <p:nvSpPr>
          <p:cNvPr id="6" name="文本框 17"/>
          <p:cNvSpPr txBox="1"/>
          <p:nvPr/>
        </p:nvSpPr>
        <p:spPr>
          <a:xfrm>
            <a:off x="435981" y="135167"/>
            <a:ext cx="2646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7" name="直接连接符 6"/>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椭圆 9"/>
          <p:cNvSpPr>
            <a:spLocks noChangeAspect="1"/>
          </p:cNvSpPr>
          <p:nvPr/>
        </p:nvSpPr>
        <p:spPr>
          <a:xfrm rot="5400000">
            <a:off x="2612845" y="1786779"/>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rot="5400000">
            <a:off x="2612845" y="2516694"/>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rot="5400000">
            <a:off x="2620866" y="3198484"/>
            <a:ext cx="467235" cy="467235"/>
          </a:xfrm>
          <a:prstGeom prst="ellipse">
            <a:avLst/>
          </a:prstGeom>
          <a:noFill/>
          <a:ln>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右箭头 11"/>
          <p:cNvSpPr/>
          <p:nvPr/>
        </p:nvSpPr>
        <p:spPr>
          <a:xfrm rot="5400000">
            <a:off x="3679281" y="-716255"/>
            <a:ext cx="2513281" cy="7084662"/>
          </a:xfrm>
          <a:prstGeom prst="rightArrow">
            <a:avLst/>
          </a:prstGeom>
          <a:gradFill>
            <a:gsLst>
              <a:gs pos="0">
                <a:srgbClr val="FBE4AE"/>
              </a:gs>
              <a:gs pos="13000">
                <a:srgbClr val="BD922A"/>
              </a:gs>
              <a:gs pos="47000">
                <a:srgbClr val="FBE4AE"/>
              </a:gs>
              <a:gs pos="84000">
                <a:srgbClr val="BD922A"/>
              </a:gs>
              <a:gs pos="100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168316" y="1612233"/>
            <a:ext cx="3505200" cy="369332"/>
          </a:xfrm>
          <a:prstGeom prst="rect">
            <a:avLst/>
          </a:prstGeom>
          <a:noFill/>
        </p:spPr>
        <p:txBody>
          <a:bodyPr wrap="square" rtlCol="0">
            <a:spAutoFit/>
          </a:bodyPr>
          <a:lstStyle/>
          <a:p>
            <a:pPr algn="ctr"/>
            <a:r>
              <a:rPr lang="zh-CN" altLang="en-US" sz="1800" dirty="0" smtClean="0"/>
              <a:t>了解企业情况，达成合作意向</a:t>
            </a:r>
            <a:endParaRPr lang="zh-CN" altLang="en-US" sz="1800" dirty="0"/>
          </a:p>
        </p:txBody>
      </p:sp>
      <p:sp>
        <p:nvSpPr>
          <p:cNvPr id="4" name="TextBox 3"/>
          <p:cNvSpPr txBox="1"/>
          <p:nvPr/>
        </p:nvSpPr>
        <p:spPr>
          <a:xfrm>
            <a:off x="3360815" y="2061412"/>
            <a:ext cx="3144253" cy="369332"/>
          </a:xfrm>
          <a:prstGeom prst="rect">
            <a:avLst/>
          </a:prstGeom>
          <a:noFill/>
        </p:spPr>
        <p:txBody>
          <a:bodyPr wrap="square" rtlCol="0">
            <a:spAutoFit/>
          </a:bodyPr>
          <a:lstStyle/>
          <a:p>
            <a:pPr algn="ctr"/>
            <a:r>
              <a:rPr lang="zh-CN" altLang="en-US" sz="1800" dirty="0" smtClean="0"/>
              <a:t>签署合作协议</a:t>
            </a:r>
            <a:endParaRPr lang="zh-CN" altLang="en-US" sz="1800" dirty="0"/>
          </a:p>
        </p:txBody>
      </p:sp>
      <p:sp>
        <p:nvSpPr>
          <p:cNvPr id="5" name="TextBox 4"/>
          <p:cNvSpPr txBox="1"/>
          <p:nvPr/>
        </p:nvSpPr>
        <p:spPr>
          <a:xfrm>
            <a:off x="3368836" y="2478506"/>
            <a:ext cx="3144253" cy="369332"/>
          </a:xfrm>
          <a:prstGeom prst="rect">
            <a:avLst/>
          </a:prstGeom>
          <a:noFill/>
        </p:spPr>
        <p:txBody>
          <a:bodyPr wrap="square" rtlCol="0">
            <a:spAutoFit/>
          </a:bodyPr>
          <a:lstStyle/>
          <a:p>
            <a:pPr algn="ctr"/>
            <a:r>
              <a:rPr lang="zh-CN" altLang="en-US" sz="1800" dirty="0" smtClean="0"/>
              <a:t>执行服务</a:t>
            </a:r>
            <a:endParaRPr lang="zh-CN" altLang="en-US" sz="1800" dirty="0"/>
          </a:p>
        </p:txBody>
      </p:sp>
      <p:sp>
        <p:nvSpPr>
          <p:cNvPr id="6" name="TextBox 5"/>
          <p:cNvSpPr txBox="1"/>
          <p:nvPr/>
        </p:nvSpPr>
        <p:spPr>
          <a:xfrm>
            <a:off x="3352794" y="2887580"/>
            <a:ext cx="3144253" cy="369332"/>
          </a:xfrm>
          <a:prstGeom prst="rect">
            <a:avLst/>
          </a:prstGeom>
          <a:noFill/>
        </p:spPr>
        <p:txBody>
          <a:bodyPr wrap="square" rtlCol="0">
            <a:spAutoFit/>
          </a:bodyPr>
          <a:lstStyle/>
          <a:p>
            <a:pPr algn="ctr"/>
            <a:r>
              <a:rPr lang="zh-CN" altLang="en-US" sz="1800" dirty="0" smtClean="0"/>
              <a:t>目标节点检查</a:t>
            </a:r>
            <a:endParaRPr lang="zh-CN" altLang="en-US" sz="1800" dirty="0"/>
          </a:p>
        </p:txBody>
      </p:sp>
      <p:sp>
        <p:nvSpPr>
          <p:cNvPr id="7" name="TextBox 6"/>
          <p:cNvSpPr txBox="1"/>
          <p:nvPr/>
        </p:nvSpPr>
        <p:spPr>
          <a:xfrm>
            <a:off x="3392898" y="3328738"/>
            <a:ext cx="3144253" cy="369332"/>
          </a:xfrm>
          <a:prstGeom prst="rect">
            <a:avLst/>
          </a:prstGeom>
          <a:noFill/>
        </p:spPr>
        <p:txBody>
          <a:bodyPr wrap="square" rtlCol="0">
            <a:spAutoFit/>
          </a:bodyPr>
          <a:lstStyle/>
          <a:p>
            <a:pPr algn="ctr"/>
            <a:r>
              <a:rPr lang="zh-CN" altLang="en-US" sz="1800" dirty="0" smtClean="0"/>
              <a:t>完成服务</a:t>
            </a:r>
            <a:endParaRPr lang="zh-CN" altLang="en-US" sz="1800" dirty="0"/>
          </a:p>
        </p:txBody>
      </p:sp>
      <p:sp>
        <p:nvSpPr>
          <p:cNvPr id="13" name="文本框 17"/>
          <p:cNvSpPr txBox="1"/>
          <p:nvPr/>
        </p:nvSpPr>
        <p:spPr>
          <a:xfrm>
            <a:off x="444002" y="135167"/>
            <a:ext cx="2646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祥祺汇金服务介绍</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14" name="直接连接符 13"/>
          <p:cNvCxnSpPr/>
          <p:nvPr/>
        </p:nvCxnSpPr>
        <p:spPr>
          <a:xfrm flipV="1">
            <a:off x="3012074"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8021"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9495" y="946484"/>
            <a:ext cx="890337" cy="3046988"/>
          </a:xfrm>
          <a:prstGeom prst="rect">
            <a:avLst/>
          </a:prstGeom>
          <a:noFill/>
        </p:spPr>
        <p:txBody>
          <a:bodyPr wrap="square" rtlCol="0">
            <a:spAutoFit/>
          </a:bodyPr>
          <a:lstStyle/>
          <a:p>
            <a:r>
              <a:rPr lang="zh-CN" altLang="en-US" sz="4800" dirty="0" smtClean="0">
                <a:solidFill>
                  <a:srgbClr val="D0AB52"/>
                </a:solidFill>
                <a:latin typeface="叶根友行书繁" pitchFamily="2" charset="-122"/>
                <a:ea typeface="叶根友行书繁" pitchFamily="2" charset="-122"/>
              </a:rPr>
              <a:t>服务流程</a:t>
            </a:r>
            <a:endParaRPr lang="en-US" altLang="zh-CN" sz="4800" dirty="0" smtClean="0">
              <a:solidFill>
                <a:srgbClr val="D0AB52"/>
              </a:solidFill>
              <a:latin typeface="叶根友行书繁" pitchFamily="2" charset="-122"/>
              <a:ea typeface="叶根友行书繁" pitchFamily="2" charset="-122"/>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1000"/>
                            </p:stCondLst>
                            <p:childTnLst>
                              <p:par>
                                <p:cTn id="29" presetID="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0-#ppt_h/2"/>
                                          </p:val>
                                        </p:tav>
                                        <p:tav tm="100000">
                                          <p:val>
                                            <p:strVal val="#ppt_y"/>
                                          </p:val>
                                        </p:tav>
                                      </p:tavLst>
                                    </p:anim>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2500"/>
                            </p:stCondLst>
                            <p:childTnLst>
                              <p:par>
                                <p:cTn id="44" presetID="2" presetClass="entr" presetSubtype="1"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0-#ppt_h/2"/>
                                          </p:val>
                                        </p:tav>
                                        <p:tav tm="100000">
                                          <p:val>
                                            <p:strVal val="#ppt_y"/>
                                          </p:val>
                                        </p:tav>
                                      </p:tavLst>
                                    </p:anim>
                                  </p:childTnLst>
                                </p:cTn>
                              </p:par>
                            </p:childTnLst>
                          </p:cTn>
                        </p:par>
                        <p:par>
                          <p:cTn id="48" fill="hold">
                            <p:stCondLst>
                              <p:cond delay="3000"/>
                            </p:stCondLst>
                            <p:childTnLst>
                              <p:par>
                                <p:cTn id="49" presetID="2" presetClass="entr" presetSubtype="1"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4" grpId="0"/>
      <p:bldP spid="5" grpId="0"/>
      <p:bldP spid="6" grpId="0"/>
      <p:bldP spid="7" grpId="0"/>
      <p:bldP spid="1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6200000">
            <a:off x="2254784" y="1637046"/>
            <a:ext cx="2432459" cy="2289373"/>
          </a:xfrm>
          <a:prstGeom prst="triangle">
            <a:avLst/>
          </a:prstGeom>
          <a:solidFill>
            <a:srgbClr val="D0AB5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4559443" y="1881633"/>
            <a:ext cx="1912713" cy="1800200"/>
          </a:xfrm>
          <a:prstGeom prst="triangle">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4579696" y="2205669"/>
            <a:ext cx="1224136" cy="1152128"/>
          </a:xfrm>
          <a:prstGeom prst="triangle">
            <a:avLst/>
          </a:prstGeom>
          <a:solidFill>
            <a:srgbClr val="DCC084"/>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a:off x="2982021" y="1978703"/>
            <a:ext cx="1683185" cy="1584174"/>
          </a:xfrm>
          <a:prstGeom prst="triangle">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9"/>
          <p:cNvSpPr txBox="1"/>
          <p:nvPr/>
        </p:nvSpPr>
        <p:spPr>
          <a:xfrm>
            <a:off x="833180" y="2553433"/>
            <a:ext cx="1415772" cy="461665"/>
          </a:xfrm>
          <a:prstGeom prst="rect">
            <a:avLst/>
          </a:prstGeom>
          <a:noFill/>
        </p:spPr>
        <p:txBody>
          <a:bodyPr wrap="none" rtlCol="0">
            <a:spAutoFit/>
          </a:bodyPr>
          <a:lstStyle>
            <a:defPPr>
              <a:defRPr lang="zh-CN"/>
            </a:defPPr>
            <a:lvl1pPr>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成为客户</a:t>
            </a:r>
            <a:endParaRPr kumimoji="0" lang="en-US" altLang="zh-CN"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TextBox 9"/>
          <p:cNvSpPr txBox="1"/>
          <p:nvPr/>
        </p:nvSpPr>
        <p:spPr>
          <a:xfrm>
            <a:off x="6512083" y="2585517"/>
            <a:ext cx="1723549" cy="461665"/>
          </a:xfrm>
          <a:prstGeom prst="rect">
            <a:avLst/>
          </a:prstGeom>
          <a:noFill/>
        </p:spPr>
        <p:txBody>
          <a:bodyPr wrap="none" rtlCol="0">
            <a:spAutoFit/>
          </a:bodyPr>
          <a:lstStyle>
            <a:defPPr>
              <a:defRPr lang="zh-CN"/>
            </a:defPPr>
            <a:lvl1pPr>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成为</a:t>
            </a:r>
            <a:r>
              <a:rPr lang="zh-CN" altLang="en-US" sz="2400" kern="0" dirty="0" smtClean="0">
                <a:solidFill>
                  <a:schemeClr val="bg1"/>
                </a:solidFill>
              </a:rPr>
              <a:t>投资</a:t>
            </a:r>
            <a:r>
              <a:rPr kumimoji="0"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a:t>
            </a:r>
            <a:endParaRPr kumimoji="0" lang="en-US" altLang="zh-CN"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0" y="480998"/>
            <a:ext cx="9144000" cy="923330"/>
          </a:xfrm>
          <a:prstGeom prst="rect">
            <a:avLst/>
          </a:prstGeom>
          <a:noFill/>
        </p:spPr>
        <p:txBody>
          <a:bodyPr wrap="square" rtlCol="0">
            <a:spAutoFit/>
          </a:bodyPr>
          <a:lstStyle/>
          <a:p>
            <a:pPr algn="ctr"/>
            <a:r>
              <a:rPr lang="zh-CN" altLang="en-US" sz="5400" dirty="0" smtClean="0">
                <a:solidFill>
                  <a:srgbClr val="D0AB52"/>
                </a:solidFill>
                <a:latin typeface="叶根友行书繁" pitchFamily="2" charset="-122"/>
                <a:ea typeface="叶根友行书繁" pitchFamily="2" charset="-122"/>
              </a:rPr>
              <a:t>资本大潮下，你可以选择</a:t>
            </a:r>
            <a:endParaRPr lang="zh-CN" altLang="en-US" sz="5400" dirty="0">
              <a:solidFill>
                <a:srgbClr val="D0AB52"/>
              </a:solidFill>
              <a:latin typeface="叶根友行书繁" pitchFamily="2" charset="-122"/>
              <a:ea typeface="叶根友行书繁" pitchFamily="2" charset="-122"/>
            </a:endParaRPr>
          </a:p>
        </p:txBody>
      </p:sp>
    </p:spTree>
    <p:extLst>
      <p:ext uri="{BB962C8B-B14F-4D97-AF65-F5344CB8AC3E}">
        <p14:creationId xmlns:p14="http://schemas.microsoft.com/office/powerpoint/2010/main" val="3803820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childTnLst>
                          </p:cTn>
                        </p:par>
                        <p:par>
                          <p:cTn id="13" fill="hold">
                            <p:stCondLst>
                              <p:cond delay="75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ppt_x</p:attrName>
                                        </p:attrNameLst>
                                      </p:cBhvr>
                                      <p:tavLst>
                                        <p:tav tm="0">
                                          <p:val>
                                            <p:strVal val="#ppt_x-#ppt_w*1.125000"/>
                                          </p:val>
                                        </p:tav>
                                        <p:tav tm="100000">
                                          <p:val>
                                            <p:strVal val="#ppt_x"/>
                                          </p:val>
                                        </p:tav>
                                      </p:tavLst>
                                    </p:anim>
                                    <p:animEffect transition="in" filter="wipe(right)">
                                      <p:cBhvr>
                                        <p:cTn id="22" dur="500"/>
                                        <p:tgtEl>
                                          <p:spTgt spid="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righ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a:xfrm>
            <a:off x="-1642266" y="3907328"/>
            <a:ext cx="108000" cy="1624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266019" y="4139767"/>
            <a:ext cx="659675"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2468934" y="4464164"/>
            <a:ext cx="1590929"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p:cNvSpPr/>
          <p:nvPr/>
        </p:nvSpPr>
        <p:spPr>
          <a:xfrm>
            <a:off x="-1858167" y="5360710"/>
            <a:ext cx="222069" cy="171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rot="1452839">
            <a:off x="-2201167" y="4719455"/>
            <a:ext cx="329837" cy="16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rot="19671472">
            <a:off x="-2246979" y="5026241"/>
            <a:ext cx="560299" cy="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a:off x="-1474157" y="4698263"/>
            <a:ext cx="585413" cy="596154"/>
          </a:xfrm>
          <a:custGeom>
            <a:avLst/>
            <a:gdLst>
              <a:gd name="connsiteX0" fmla="*/ 298077 w 585413"/>
              <a:gd name="connsiteY0" fmla="*/ 0 h 596154"/>
              <a:gd name="connsiteX1" fmla="*/ 572730 w 585413"/>
              <a:gd name="connsiteY1" fmla="*/ 182052 h 596154"/>
              <a:gd name="connsiteX2" fmla="*/ 585413 w 585413"/>
              <a:gd name="connsiteY2" fmla="*/ 222910 h 596154"/>
              <a:gd name="connsiteX3" fmla="*/ 299463 w 585413"/>
              <a:gd name="connsiteY3" fmla="*/ 596015 h 596154"/>
              <a:gd name="connsiteX4" fmla="*/ 298077 w 585413"/>
              <a:gd name="connsiteY4" fmla="*/ 596154 h 596154"/>
              <a:gd name="connsiteX5" fmla="*/ 0 w 585413"/>
              <a:gd name="connsiteY5" fmla="*/ 298077 h 596154"/>
              <a:gd name="connsiteX6" fmla="*/ 298077 w 585413"/>
              <a:gd name="connsiteY6" fmla="*/ 0 h 59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413" h="596154">
                <a:moveTo>
                  <a:pt x="298077" y="0"/>
                </a:moveTo>
                <a:cubicBezTo>
                  <a:pt x="421544" y="0"/>
                  <a:pt x="527479" y="75068"/>
                  <a:pt x="572730" y="182052"/>
                </a:cubicBezTo>
                <a:lnTo>
                  <a:pt x="585413" y="222910"/>
                </a:lnTo>
                <a:lnTo>
                  <a:pt x="299463" y="596015"/>
                </a:lnTo>
                <a:lnTo>
                  <a:pt x="298077" y="596154"/>
                </a:lnTo>
                <a:cubicBezTo>
                  <a:pt x="133454" y="596154"/>
                  <a:pt x="0" y="462700"/>
                  <a:pt x="0" y="298077"/>
                </a:cubicBezTo>
                <a:cubicBezTo>
                  <a:pt x="0" y="133454"/>
                  <a:pt x="133454" y="0"/>
                  <a:pt x="298077"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5" name="矩形 134"/>
          <p:cNvSpPr/>
          <p:nvPr/>
        </p:nvSpPr>
        <p:spPr>
          <a:xfrm>
            <a:off x="-3543626" y="3886414"/>
            <a:ext cx="108000" cy="11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478109" y="3907328"/>
            <a:ext cx="735267"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3427151" y="4213081"/>
            <a:ext cx="735267"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2772832" y="3886414"/>
            <a:ext cx="108000" cy="11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522409" y="4520486"/>
            <a:ext cx="844464"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3478109" y="4816195"/>
            <a:ext cx="735267"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140"/>
          <p:cNvSpPr/>
          <p:nvPr/>
        </p:nvSpPr>
        <p:spPr>
          <a:xfrm>
            <a:off x="-2545495" y="3868554"/>
            <a:ext cx="1700392" cy="1700392"/>
          </a:xfrm>
          <a:custGeom>
            <a:avLst/>
            <a:gdLst>
              <a:gd name="connsiteX0" fmla="*/ 846251 w 1700392"/>
              <a:gd name="connsiteY0" fmla="*/ 124260 h 1700392"/>
              <a:gd name="connsiteX1" fmla="*/ 120316 w 1700392"/>
              <a:gd name="connsiteY1" fmla="*/ 850195 h 1700392"/>
              <a:gd name="connsiteX2" fmla="*/ 846251 w 1700392"/>
              <a:gd name="connsiteY2" fmla="*/ 1576130 h 1700392"/>
              <a:gd name="connsiteX3" fmla="*/ 1572186 w 1700392"/>
              <a:gd name="connsiteY3" fmla="*/ 850195 h 1700392"/>
              <a:gd name="connsiteX4" fmla="*/ 846251 w 1700392"/>
              <a:gd name="connsiteY4" fmla="*/ 124260 h 1700392"/>
              <a:gd name="connsiteX5" fmla="*/ 850196 w 1700392"/>
              <a:gd name="connsiteY5" fmla="*/ 0 h 1700392"/>
              <a:gd name="connsiteX6" fmla="*/ 1700392 w 1700392"/>
              <a:gd name="connsiteY6" fmla="*/ 850196 h 1700392"/>
              <a:gd name="connsiteX7" fmla="*/ 850196 w 1700392"/>
              <a:gd name="connsiteY7" fmla="*/ 1700392 h 1700392"/>
              <a:gd name="connsiteX8" fmla="*/ 0 w 1700392"/>
              <a:gd name="connsiteY8" fmla="*/ 850196 h 1700392"/>
              <a:gd name="connsiteX9" fmla="*/ 850196 w 1700392"/>
              <a:gd name="connsiteY9" fmla="*/ 0 h 170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392" h="1700392">
                <a:moveTo>
                  <a:pt x="846251" y="124260"/>
                </a:moveTo>
                <a:cubicBezTo>
                  <a:pt x="445328" y="124260"/>
                  <a:pt x="120316" y="449272"/>
                  <a:pt x="120316" y="850195"/>
                </a:cubicBezTo>
                <a:cubicBezTo>
                  <a:pt x="120316" y="1251118"/>
                  <a:pt x="445328" y="1576130"/>
                  <a:pt x="846251" y="1576130"/>
                </a:cubicBezTo>
                <a:cubicBezTo>
                  <a:pt x="1247174" y="1576130"/>
                  <a:pt x="1572186" y="1251118"/>
                  <a:pt x="1572186" y="850195"/>
                </a:cubicBezTo>
                <a:cubicBezTo>
                  <a:pt x="1572186" y="449272"/>
                  <a:pt x="1247174" y="124260"/>
                  <a:pt x="846251" y="124260"/>
                </a:cubicBezTo>
                <a:close/>
                <a:moveTo>
                  <a:pt x="850196" y="0"/>
                </a:moveTo>
                <a:cubicBezTo>
                  <a:pt x="1319746" y="0"/>
                  <a:pt x="1700392" y="380646"/>
                  <a:pt x="1700392" y="850196"/>
                </a:cubicBezTo>
                <a:cubicBezTo>
                  <a:pt x="1700392" y="1319746"/>
                  <a:pt x="1319746" y="1700392"/>
                  <a:pt x="850196" y="1700392"/>
                </a:cubicBezTo>
                <a:cubicBezTo>
                  <a:pt x="380646" y="1700392"/>
                  <a:pt x="0" y="1319746"/>
                  <a:pt x="0" y="850196"/>
                </a:cubicBezTo>
                <a:cubicBezTo>
                  <a:pt x="0" y="380646"/>
                  <a:pt x="380646" y="0"/>
                  <a:pt x="850196"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141"/>
          <p:cNvSpPr/>
          <p:nvPr/>
        </p:nvSpPr>
        <p:spPr>
          <a:xfrm>
            <a:off x="-3816494" y="3728281"/>
            <a:ext cx="1432336" cy="1432336"/>
          </a:xfrm>
          <a:custGeom>
            <a:avLst/>
            <a:gdLst>
              <a:gd name="connsiteX0" fmla="*/ 846251 w 1700392"/>
              <a:gd name="connsiteY0" fmla="*/ 124260 h 1700392"/>
              <a:gd name="connsiteX1" fmla="*/ 120316 w 1700392"/>
              <a:gd name="connsiteY1" fmla="*/ 850195 h 1700392"/>
              <a:gd name="connsiteX2" fmla="*/ 846251 w 1700392"/>
              <a:gd name="connsiteY2" fmla="*/ 1576130 h 1700392"/>
              <a:gd name="connsiteX3" fmla="*/ 1572186 w 1700392"/>
              <a:gd name="connsiteY3" fmla="*/ 850195 h 1700392"/>
              <a:gd name="connsiteX4" fmla="*/ 846251 w 1700392"/>
              <a:gd name="connsiteY4" fmla="*/ 124260 h 1700392"/>
              <a:gd name="connsiteX5" fmla="*/ 850196 w 1700392"/>
              <a:gd name="connsiteY5" fmla="*/ 0 h 1700392"/>
              <a:gd name="connsiteX6" fmla="*/ 1700392 w 1700392"/>
              <a:gd name="connsiteY6" fmla="*/ 850196 h 1700392"/>
              <a:gd name="connsiteX7" fmla="*/ 850196 w 1700392"/>
              <a:gd name="connsiteY7" fmla="*/ 1700392 h 1700392"/>
              <a:gd name="connsiteX8" fmla="*/ 0 w 1700392"/>
              <a:gd name="connsiteY8" fmla="*/ 850196 h 1700392"/>
              <a:gd name="connsiteX9" fmla="*/ 850196 w 1700392"/>
              <a:gd name="connsiteY9" fmla="*/ 0 h 170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392" h="1700392">
                <a:moveTo>
                  <a:pt x="846251" y="124260"/>
                </a:moveTo>
                <a:cubicBezTo>
                  <a:pt x="445328" y="124260"/>
                  <a:pt x="120316" y="449272"/>
                  <a:pt x="120316" y="850195"/>
                </a:cubicBezTo>
                <a:cubicBezTo>
                  <a:pt x="120316" y="1251118"/>
                  <a:pt x="445328" y="1576130"/>
                  <a:pt x="846251" y="1576130"/>
                </a:cubicBezTo>
                <a:cubicBezTo>
                  <a:pt x="1247174" y="1576130"/>
                  <a:pt x="1572186" y="1251118"/>
                  <a:pt x="1572186" y="850195"/>
                </a:cubicBezTo>
                <a:cubicBezTo>
                  <a:pt x="1572186" y="449272"/>
                  <a:pt x="1247174" y="124260"/>
                  <a:pt x="846251" y="124260"/>
                </a:cubicBezTo>
                <a:close/>
                <a:moveTo>
                  <a:pt x="850196" y="0"/>
                </a:moveTo>
                <a:cubicBezTo>
                  <a:pt x="1319746" y="0"/>
                  <a:pt x="1700392" y="380646"/>
                  <a:pt x="1700392" y="850196"/>
                </a:cubicBezTo>
                <a:cubicBezTo>
                  <a:pt x="1700392" y="1319746"/>
                  <a:pt x="1319746" y="1700392"/>
                  <a:pt x="850196" y="1700392"/>
                </a:cubicBezTo>
                <a:cubicBezTo>
                  <a:pt x="380646" y="1700392"/>
                  <a:pt x="0" y="1319746"/>
                  <a:pt x="0" y="850196"/>
                </a:cubicBezTo>
                <a:cubicBezTo>
                  <a:pt x="0" y="380646"/>
                  <a:pt x="380646" y="0"/>
                  <a:pt x="850196"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p:nvPr/>
        </p:nvCxnSpPr>
        <p:spPr>
          <a:xfrm flipV="1">
            <a:off x="6198797" y="1395876"/>
            <a:ext cx="2209223"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680224" y="1395874"/>
            <a:ext cx="1974183"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291541" y="3644144"/>
            <a:ext cx="1569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DCC084"/>
                </a:solidFill>
                <a:effectLst/>
                <a:uLnTx/>
                <a:uFillTx/>
              </a:rPr>
              <a:t>中国经济现状</a:t>
            </a:r>
            <a:endParaRPr kumimoji="0" lang="zh-CN" altLang="en-US" sz="1800" b="1" i="0" u="none" strike="noStrike" kern="0" cap="none" spc="0" normalizeH="0" baseline="0" noProof="0" dirty="0">
              <a:ln>
                <a:noFill/>
              </a:ln>
              <a:solidFill>
                <a:srgbClr val="DCC084"/>
              </a:solidFill>
              <a:effectLst/>
              <a:uLnTx/>
              <a:uFillTx/>
            </a:endParaRPr>
          </a:p>
        </p:txBody>
      </p:sp>
      <p:grpSp>
        <p:nvGrpSpPr>
          <p:cNvPr id="146" name="组合 145"/>
          <p:cNvGrpSpPr>
            <a:grpSpLocks noChangeAspect="1"/>
          </p:cNvGrpSpPr>
          <p:nvPr/>
        </p:nvGrpSpPr>
        <p:grpSpPr>
          <a:xfrm>
            <a:off x="679657" y="2681580"/>
            <a:ext cx="756000" cy="756000"/>
            <a:chOff x="1191107" y="3553799"/>
            <a:chExt cx="864000" cy="864000"/>
          </a:xfrm>
        </p:grpSpPr>
        <p:sp>
          <p:nvSpPr>
            <p:cNvPr id="147" name="椭圆 146"/>
            <p:cNvSpPr>
              <a:spLocks noChangeAspect="1"/>
            </p:cNvSpPr>
            <p:nvPr/>
          </p:nvSpPr>
          <p:spPr>
            <a:xfrm>
              <a:off x="1191107" y="3553799"/>
              <a:ext cx="864000" cy="864000"/>
            </a:xfrm>
            <a:prstGeom prst="ellipse">
              <a:avLst/>
            </a:prstGeom>
            <a:noFill/>
            <a:ln w="19050" cap="flat" cmpd="sng" algn="ctr">
              <a:gradFill>
                <a:gsLst>
                  <a:gs pos="0">
                    <a:srgbClr val="D0AB52"/>
                  </a:gs>
                  <a:gs pos="63000">
                    <a:srgbClr val="87631D"/>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48" name="椭圆 147"/>
            <p:cNvSpPr>
              <a:spLocks noChangeAspect="1"/>
            </p:cNvSpPr>
            <p:nvPr/>
          </p:nvSpPr>
          <p:spPr>
            <a:xfrm>
              <a:off x="1245149" y="3607230"/>
              <a:ext cx="756000" cy="756000"/>
            </a:xfrm>
            <a:prstGeom prst="ellipse">
              <a:avLst/>
            </a:prstGeom>
            <a:gradFill flip="none" rotWithShape="1">
              <a:gsLst>
                <a:gs pos="0">
                  <a:srgbClr val="FBE4AE">
                    <a:alpha val="0"/>
                  </a:srgbClr>
                </a:gs>
                <a:gs pos="58000">
                  <a:srgbClr val="FBE4AE">
                    <a:alpha val="80000"/>
                  </a:srgbClr>
                </a:gs>
                <a:gs pos="95000">
                  <a:srgbClr val="835E17"/>
                </a:gs>
                <a:gs pos="27000">
                  <a:srgbClr val="A28949"/>
                </a:gs>
              </a:gsLst>
              <a:lin ang="81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49" name="文本框 148"/>
            <p:cNvSpPr txBox="1"/>
            <p:nvPr/>
          </p:nvSpPr>
          <p:spPr>
            <a:xfrm>
              <a:off x="1419254" y="3667086"/>
              <a:ext cx="390583" cy="6683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rgbClr val="5C4414"/>
                  </a:solidFill>
                  <a:effectLst/>
                  <a:uLnTx/>
                  <a:uFillTx/>
                </a:rPr>
                <a:t>1</a:t>
              </a:r>
              <a:endParaRPr kumimoji="0" lang="zh-CN" altLang="en-US" sz="3200" b="0" i="0" u="none" strike="noStrike" kern="0" cap="none" spc="0" normalizeH="0" baseline="0" noProof="0" dirty="0">
                <a:ln>
                  <a:noFill/>
                </a:ln>
                <a:solidFill>
                  <a:srgbClr val="5C4414"/>
                </a:solidFill>
                <a:effectLst/>
                <a:uLnTx/>
                <a:uFillTx/>
              </a:endParaRPr>
            </a:p>
          </p:txBody>
        </p:sp>
      </p:grpSp>
      <p:sp>
        <p:nvSpPr>
          <p:cNvPr id="150" name="文本框 149"/>
          <p:cNvSpPr txBox="1"/>
          <p:nvPr/>
        </p:nvSpPr>
        <p:spPr>
          <a:xfrm>
            <a:off x="2133927" y="3644144"/>
            <a:ext cx="18004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DCC084"/>
                </a:solidFill>
                <a:effectLst/>
                <a:uLnTx/>
                <a:uFillTx/>
              </a:rPr>
              <a:t>中小企业的困境</a:t>
            </a:r>
            <a:endParaRPr kumimoji="0" lang="zh-CN" altLang="en-US" sz="1800" b="1" i="0" u="none" strike="noStrike" kern="0" cap="none" spc="0" normalizeH="0" baseline="0" noProof="0" dirty="0">
              <a:ln>
                <a:noFill/>
              </a:ln>
              <a:solidFill>
                <a:srgbClr val="DCC084"/>
              </a:solidFill>
              <a:effectLst/>
              <a:uLnTx/>
              <a:uFillTx/>
            </a:endParaRPr>
          </a:p>
        </p:txBody>
      </p:sp>
      <p:sp>
        <p:nvSpPr>
          <p:cNvPr id="151" name="文本框 150"/>
          <p:cNvSpPr txBox="1"/>
          <p:nvPr/>
        </p:nvSpPr>
        <p:spPr>
          <a:xfrm>
            <a:off x="4189163" y="3644144"/>
            <a:ext cx="249299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DCC084"/>
                </a:solidFill>
                <a:effectLst/>
                <a:uLnTx/>
                <a:uFillTx/>
              </a:rPr>
              <a:t>多层次资本市场的机会</a:t>
            </a:r>
            <a:endParaRPr kumimoji="0" lang="zh-CN" altLang="en-US" sz="1800" b="1" i="0" u="none" strike="noStrike" kern="0" cap="none" spc="0" normalizeH="0" baseline="0" noProof="0" dirty="0">
              <a:ln>
                <a:noFill/>
              </a:ln>
              <a:solidFill>
                <a:srgbClr val="DCC084"/>
              </a:solidFill>
              <a:effectLst/>
              <a:uLnTx/>
              <a:uFillTx/>
            </a:endParaRPr>
          </a:p>
        </p:txBody>
      </p:sp>
      <p:sp>
        <p:nvSpPr>
          <p:cNvPr id="152" name="文本框 151"/>
          <p:cNvSpPr txBox="1"/>
          <p:nvPr/>
        </p:nvSpPr>
        <p:spPr>
          <a:xfrm>
            <a:off x="6805404" y="3644144"/>
            <a:ext cx="203132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rgbClr val="DCC084"/>
                </a:solidFill>
              </a:rPr>
              <a:t>祥祺汇金资本服务</a:t>
            </a:r>
            <a:endParaRPr kumimoji="0" lang="zh-CN" altLang="en-US" sz="1800" b="1" i="0" u="none" strike="noStrike" kern="0" cap="none" spc="0" normalizeH="0" baseline="0" noProof="0" dirty="0">
              <a:ln>
                <a:noFill/>
              </a:ln>
              <a:solidFill>
                <a:srgbClr val="DCC084"/>
              </a:solidFill>
              <a:effectLst/>
              <a:uLnTx/>
              <a:uFillTx/>
            </a:endParaRPr>
          </a:p>
        </p:txBody>
      </p:sp>
      <p:grpSp>
        <p:nvGrpSpPr>
          <p:cNvPr id="153" name="组合 152"/>
          <p:cNvGrpSpPr>
            <a:grpSpLocks noChangeAspect="1"/>
          </p:cNvGrpSpPr>
          <p:nvPr/>
        </p:nvGrpSpPr>
        <p:grpSpPr>
          <a:xfrm>
            <a:off x="2613185" y="2681580"/>
            <a:ext cx="756000" cy="756000"/>
            <a:chOff x="1191107" y="3553799"/>
            <a:chExt cx="864000" cy="864000"/>
          </a:xfrm>
        </p:grpSpPr>
        <p:sp>
          <p:nvSpPr>
            <p:cNvPr id="154" name="椭圆 153"/>
            <p:cNvSpPr>
              <a:spLocks noChangeAspect="1"/>
            </p:cNvSpPr>
            <p:nvPr/>
          </p:nvSpPr>
          <p:spPr>
            <a:xfrm>
              <a:off x="1191107" y="3553799"/>
              <a:ext cx="864000" cy="864000"/>
            </a:xfrm>
            <a:prstGeom prst="ellipse">
              <a:avLst/>
            </a:prstGeom>
            <a:noFill/>
            <a:ln w="19050" cap="flat" cmpd="sng" algn="ctr">
              <a:gradFill>
                <a:gsLst>
                  <a:gs pos="49500">
                    <a:srgbClr val="DCC084"/>
                  </a:gs>
                  <a:gs pos="0">
                    <a:srgbClr val="87631D"/>
                  </a:gs>
                  <a:gs pos="100000">
                    <a:srgbClr val="D0AB5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55" name="椭圆 154"/>
            <p:cNvSpPr>
              <a:spLocks noChangeAspect="1"/>
            </p:cNvSpPr>
            <p:nvPr/>
          </p:nvSpPr>
          <p:spPr>
            <a:xfrm>
              <a:off x="1245149" y="3607230"/>
              <a:ext cx="756000" cy="756000"/>
            </a:xfrm>
            <a:prstGeom prst="ellipse">
              <a:avLst/>
            </a:prstGeom>
            <a:gradFill>
              <a:gsLst>
                <a:gs pos="0">
                  <a:srgbClr val="FBE4AE">
                    <a:alpha val="0"/>
                  </a:srgbClr>
                </a:gs>
                <a:gs pos="58000">
                  <a:srgbClr val="FBE4AE">
                    <a:alpha val="80000"/>
                  </a:srgbClr>
                </a:gs>
                <a:gs pos="95000">
                  <a:srgbClr val="835E17"/>
                </a:gs>
                <a:gs pos="27000">
                  <a:srgbClr val="A28949"/>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56" name="文本框 155"/>
            <p:cNvSpPr txBox="1"/>
            <p:nvPr/>
          </p:nvSpPr>
          <p:spPr>
            <a:xfrm>
              <a:off x="1407531" y="3643621"/>
              <a:ext cx="447376" cy="6683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rgbClr val="5C4414"/>
                  </a:solidFill>
                  <a:effectLst/>
                  <a:uLnTx/>
                  <a:uFillTx/>
                </a:rPr>
                <a:t>2</a:t>
              </a:r>
              <a:endParaRPr kumimoji="0" lang="zh-CN" altLang="en-US" sz="3200" b="0" i="0" u="none" strike="noStrike" kern="0" cap="none" spc="0" normalizeH="0" baseline="0" noProof="0" dirty="0">
                <a:ln>
                  <a:noFill/>
                </a:ln>
                <a:solidFill>
                  <a:srgbClr val="5C4414"/>
                </a:solidFill>
                <a:effectLst/>
                <a:uLnTx/>
                <a:uFillTx/>
              </a:endParaRPr>
            </a:p>
          </p:txBody>
        </p:sp>
      </p:grpSp>
      <p:grpSp>
        <p:nvGrpSpPr>
          <p:cNvPr id="157" name="组合 156"/>
          <p:cNvGrpSpPr>
            <a:grpSpLocks noChangeAspect="1"/>
          </p:cNvGrpSpPr>
          <p:nvPr/>
        </p:nvGrpSpPr>
        <p:grpSpPr>
          <a:xfrm>
            <a:off x="4924323" y="2681580"/>
            <a:ext cx="756000" cy="756000"/>
            <a:chOff x="1191107" y="3553799"/>
            <a:chExt cx="864000" cy="864000"/>
          </a:xfrm>
        </p:grpSpPr>
        <p:sp>
          <p:nvSpPr>
            <p:cNvPr id="158" name="椭圆 157"/>
            <p:cNvSpPr>
              <a:spLocks noChangeAspect="1"/>
            </p:cNvSpPr>
            <p:nvPr/>
          </p:nvSpPr>
          <p:spPr>
            <a:xfrm>
              <a:off x="1191107" y="3553799"/>
              <a:ext cx="864000" cy="864000"/>
            </a:xfrm>
            <a:prstGeom prst="ellipse">
              <a:avLst/>
            </a:prstGeom>
            <a:noFill/>
            <a:ln w="19050" cap="flat" cmpd="sng" algn="ctr">
              <a:gradFill>
                <a:gsLst>
                  <a:gs pos="0">
                    <a:srgbClr val="87631D"/>
                  </a:gs>
                  <a:gs pos="56000">
                    <a:srgbClr val="D0AB52"/>
                  </a:gs>
                  <a:gs pos="100000">
                    <a:srgbClr val="DCC084"/>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59" name="椭圆 158"/>
            <p:cNvSpPr>
              <a:spLocks noChangeAspect="1"/>
            </p:cNvSpPr>
            <p:nvPr/>
          </p:nvSpPr>
          <p:spPr>
            <a:xfrm>
              <a:off x="1245149" y="3607230"/>
              <a:ext cx="756000" cy="756000"/>
            </a:xfrm>
            <a:prstGeom prst="ellipse">
              <a:avLst/>
            </a:prstGeom>
            <a:gradFill>
              <a:gsLst>
                <a:gs pos="0">
                  <a:srgbClr val="FBE4AE">
                    <a:alpha val="0"/>
                  </a:srgbClr>
                </a:gs>
                <a:gs pos="58000">
                  <a:srgbClr val="FBE4AE">
                    <a:alpha val="80000"/>
                  </a:srgbClr>
                </a:gs>
                <a:gs pos="95000">
                  <a:srgbClr val="835E17"/>
                </a:gs>
                <a:gs pos="27000">
                  <a:srgbClr val="A28949"/>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60" name="文本框 159"/>
            <p:cNvSpPr txBox="1"/>
            <p:nvPr/>
          </p:nvSpPr>
          <p:spPr>
            <a:xfrm>
              <a:off x="1395808" y="3667104"/>
              <a:ext cx="460199" cy="6683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rgbClr val="5C4414"/>
                  </a:solidFill>
                  <a:effectLst/>
                  <a:uLnTx/>
                  <a:uFillTx/>
                </a:rPr>
                <a:t>3</a:t>
              </a:r>
              <a:endParaRPr kumimoji="0" lang="zh-CN" altLang="en-US" sz="3200" b="0" i="0" u="none" strike="noStrike" kern="0" cap="none" spc="0" normalizeH="0" baseline="0" noProof="0" dirty="0">
                <a:ln>
                  <a:noFill/>
                </a:ln>
                <a:solidFill>
                  <a:srgbClr val="5C4414"/>
                </a:solidFill>
                <a:effectLst/>
                <a:uLnTx/>
                <a:uFillTx/>
              </a:endParaRPr>
            </a:p>
          </p:txBody>
        </p:sp>
      </p:grpSp>
      <p:grpSp>
        <p:nvGrpSpPr>
          <p:cNvPr id="161" name="组合 160"/>
          <p:cNvGrpSpPr>
            <a:grpSpLocks noChangeAspect="1"/>
          </p:cNvGrpSpPr>
          <p:nvPr/>
        </p:nvGrpSpPr>
        <p:grpSpPr>
          <a:xfrm>
            <a:off x="7336547" y="2681580"/>
            <a:ext cx="756000" cy="756000"/>
            <a:chOff x="1191107" y="3553799"/>
            <a:chExt cx="864000" cy="864000"/>
          </a:xfrm>
        </p:grpSpPr>
        <p:sp>
          <p:nvSpPr>
            <p:cNvPr id="162" name="椭圆 161"/>
            <p:cNvSpPr>
              <a:spLocks noChangeAspect="1"/>
            </p:cNvSpPr>
            <p:nvPr/>
          </p:nvSpPr>
          <p:spPr>
            <a:xfrm>
              <a:off x="1191107" y="3553799"/>
              <a:ext cx="864000" cy="864000"/>
            </a:xfrm>
            <a:prstGeom prst="ellipse">
              <a:avLst/>
            </a:prstGeom>
            <a:noFill/>
            <a:ln w="19050" cap="flat" cmpd="sng" algn="ctr">
              <a:gradFill>
                <a:gsLst>
                  <a:gs pos="0">
                    <a:srgbClr val="DCC084"/>
                  </a:gs>
                  <a:gs pos="63000">
                    <a:srgbClr val="87631D"/>
                  </a:gs>
                  <a:gs pos="100000">
                    <a:srgbClr val="D0AB5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63" name="椭圆 162"/>
            <p:cNvSpPr>
              <a:spLocks noChangeAspect="1"/>
            </p:cNvSpPr>
            <p:nvPr/>
          </p:nvSpPr>
          <p:spPr>
            <a:xfrm>
              <a:off x="1245149" y="3607230"/>
              <a:ext cx="756000" cy="756000"/>
            </a:xfrm>
            <a:prstGeom prst="ellipse">
              <a:avLst/>
            </a:prstGeom>
            <a:gradFill>
              <a:gsLst>
                <a:gs pos="0">
                  <a:srgbClr val="FBE4AE">
                    <a:alpha val="0"/>
                  </a:srgbClr>
                </a:gs>
                <a:gs pos="58000">
                  <a:srgbClr val="FBE4AE">
                    <a:alpha val="80000"/>
                  </a:srgbClr>
                </a:gs>
                <a:gs pos="95000">
                  <a:srgbClr val="835E17"/>
                </a:gs>
                <a:gs pos="27000">
                  <a:srgbClr val="A28949"/>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mpact" panose="020F0502020204030204"/>
                <a:ea typeface="微软雅黑"/>
                <a:cs typeface="+mn-cs"/>
              </a:endParaRPr>
            </a:p>
          </p:txBody>
        </p:sp>
        <p:sp>
          <p:nvSpPr>
            <p:cNvPr id="164" name="文本框 163"/>
            <p:cNvSpPr txBox="1"/>
            <p:nvPr/>
          </p:nvSpPr>
          <p:spPr>
            <a:xfrm>
              <a:off x="1395808" y="3667124"/>
              <a:ext cx="445543" cy="6683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rgbClr val="5C4414"/>
                  </a:solidFill>
                  <a:effectLst/>
                  <a:uLnTx/>
                  <a:uFillTx/>
                </a:rPr>
                <a:t>4</a:t>
              </a:r>
              <a:endParaRPr kumimoji="0" lang="zh-CN" altLang="en-US" sz="3200" b="0" i="0" u="none" strike="noStrike" kern="0" cap="none" spc="0" normalizeH="0" baseline="0" noProof="0" dirty="0">
                <a:ln>
                  <a:noFill/>
                </a:ln>
                <a:solidFill>
                  <a:srgbClr val="5C4414"/>
                </a:solidFill>
                <a:effectLst/>
                <a:uLnTx/>
                <a:uFillTx/>
              </a:endParaRPr>
            </a:p>
          </p:txBody>
        </p:sp>
      </p:grpSp>
      <p:sp>
        <p:nvSpPr>
          <p:cNvPr id="42" name="TextBox 41"/>
          <p:cNvSpPr txBox="1"/>
          <p:nvPr/>
        </p:nvSpPr>
        <p:spPr>
          <a:xfrm>
            <a:off x="3064476" y="840259"/>
            <a:ext cx="2776152" cy="1015663"/>
          </a:xfrm>
          <a:prstGeom prst="rect">
            <a:avLst/>
          </a:prstGeom>
          <a:noFill/>
        </p:spPr>
        <p:txBody>
          <a:bodyPr wrap="square" rtlCol="0">
            <a:spAutoFit/>
          </a:bodyPr>
          <a:lstStyle/>
          <a:p>
            <a:pPr algn="ctr"/>
            <a:r>
              <a:rPr lang="zh-CN" altLang="en-US" sz="6000" dirty="0" smtClean="0">
                <a:solidFill>
                  <a:srgbClr val="D0AB52"/>
                </a:solidFill>
              </a:rPr>
              <a:t>目   录</a:t>
            </a:r>
            <a:endParaRPr lang="zh-CN" altLang="en-US" sz="6000" dirty="0">
              <a:solidFill>
                <a:srgbClr val="D0AB52"/>
              </a:solidFill>
            </a:endParaRPr>
          </a:p>
        </p:txBody>
      </p:sp>
    </p:spTree>
    <p:extLst>
      <p:ext uri="{BB962C8B-B14F-4D97-AF65-F5344CB8AC3E}">
        <p14:creationId xmlns:p14="http://schemas.microsoft.com/office/powerpoint/2010/main" val="213917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left)">
                                      <p:cBhvr>
                                        <p:cTn id="10" dur="500"/>
                                        <p:tgtEl>
                                          <p:spTgt spid="143"/>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500"/>
                                        <p:tgtEl>
                                          <p:spTgt spid="146"/>
                                        </p:tgtEl>
                                      </p:cBhvr>
                                    </p:animEffect>
                                    <p:anim calcmode="lin" valueType="num">
                                      <p:cBhvr>
                                        <p:cTn id="15" dur="500" fill="hold"/>
                                        <p:tgtEl>
                                          <p:spTgt spid="146"/>
                                        </p:tgtEl>
                                        <p:attrNameLst>
                                          <p:attrName>ppt_x</p:attrName>
                                        </p:attrNameLst>
                                      </p:cBhvr>
                                      <p:tavLst>
                                        <p:tav tm="0">
                                          <p:val>
                                            <p:strVal val="#ppt_x"/>
                                          </p:val>
                                        </p:tav>
                                        <p:tav tm="100000">
                                          <p:val>
                                            <p:strVal val="#ppt_x"/>
                                          </p:val>
                                        </p:tav>
                                      </p:tavLst>
                                    </p:anim>
                                    <p:anim calcmode="lin" valueType="num">
                                      <p:cBhvr>
                                        <p:cTn id="16" dur="500" fill="hold"/>
                                        <p:tgtEl>
                                          <p:spTgt spid="146"/>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25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1000"/>
                                        <p:tgtEl>
                                          <p:spTgt spid="153"/>
                                        </p:tgtEl>
                                      </p:cBhvr>
                                    </p:animEffect>
                                    <p:anim calcmode="lin" valueType="num">
                                      <p:cBhvr>
                                        <p:cTn id="20" dur="1000" fill="hold"/>
                                        <p:tgtEl>
                                          <p:spTgt spid="153"/>
                                        </p:tgtEl>
                                        <p:attrNameLst>
                                          <p:attrName>ppt_x</p:attrName>
                                        </p:attrNameLst>
                                      </p:cBhvr>
                                      <p:tavLst>
                                        <p:tav tm="0">
                                          <p:val>
                                            <p:strVal val="#ppt_x"/>
                                          </p:val>
                                        </p:tav>
                                        <p:tav tm="100000">
                                          <p:val>
                                            <p:strVal val="#ppt_x"/>
                                          </p:val>
                                        </p:tav>
                                      </p:tavLst>
                                    </p:anim>
                                    <p:anim calcmode="lin" valueType="num">
                                      <p:cBhvr>
                                        <p:cTn id="21" dur="1000" fill="hold"/>
                                        <p:tgtEl>
                                          <p:spTgt spid="153"/>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50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1000"/>
                                        <p:tgtEl>
                                          <p:spTgt spid="157"/>
                                        </p:tgtEl>
                                      </p:cBhvr>
                                    </p:animEffect>
                                    <p:anim calcmode="lin" valueType="num">
                                      <p:cBhvr>
                                        <p:cTn id="25" dur="1000" fill="hold"/>
                                        <p:tgtEl>
                                          <p:spTgt spid="157"/>
                                        </p:tgtEl>
                                        <p:attrNameLst>
                                          <p:attrName>ppt_x</p:attrName>
                                        </p:attrNameLst>
                                      </p:cBhvr>
                                      <p:tavLst>
                                        <p:tav tm="0">
                                          <p:val>
                                            <p:strVal val="#ppt_x"/>
                                          </p:val>
                                        </p:tav>
                                        <p:tav tm="100000">
                                          <p:val>
                                            <p:strVal val="#ppt_x"/>
                                          </p:val>
                                        </p:tav>
                                      </p:tavLst>
                                    </p:anim>
                                    <p:anim calcmode="lin" valueType="num">
                                      <p:cBhvr>
                                        <p:cTn id="26" dur="1000" fill="hold"/>
                                        <p:tgtEl>
                                          <p:spTgt spid="157"/>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75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1000"/>
                                        <p:tgtEl>
                                          <p:spTgt spid="161"/>
                                        </p:tgtEl>
                                      </p:cBhvr>
                                    </p:animEffect>
                                    <p:anim calcmode="lin" valueType="num">
                                      <p:cBhvr>
                                        <p:cTn id="30" dur="1000" fill="hold"/>
                                        <p:tgtEl>
                                          <p:spTgt spid="161"/>
                                        </p:tgtEl>
                                        <p:attrNameLst>
                                          <p:attrName>ppt_x</p:attrName>
                                        </p:attrNameLst>
                                      </p:cBhvr>
                                      <p:tavLst>
                                        <p:tav tm="0">
                                          <p:val>
                                            <p:strVal val="#ppt_x"/>
                                          </p:val>
                                        </p:tav>
                                        <p:tav tm="100000">
                                          <p:val>
                                            <p:strVal val="#ppt_x"/>
                                          </p:val>
                                        </p:tav>
                                      </p:tavLst>
                                    </p:anim>
                                    <p:anim calcmode="lin" valueType="num">
                                      <p:cBhvr>
                                        <p:cTn id="31" dur="1000" fill="hold"/>
                                        <p:tgtEl>
                                          <p:spTgt spid="16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1000"/>
                                        <p:tgtEl>
                                          <p:spTgt spid="145"/>
                                        </p:tgtEl>
                                      </p:cBhvr>
                                    </p:animEffect>
                                    <p:anim calcmode="lin" valueType="num">
                                      <p:cBhvr>
                                        <p:cTn id="35" dur="1000" fill="hold"/>
                                        <p:tgtEl>
                                          <p:spTgt spid="145"/>
                                        </p:tgtEl>
                                        <p:attrNameLst>
                                          <p:attrName>ppt_x</p:attrName>
                                        </p:attrNameLst>
                                      </p:cBhvr>
                                      <p:tavLst>
                                        <p:tav tm="0">
                                          <p:val>
                                            <p:strVal val="#ppt_x"/>
                                          </p:val>
                                        </p:tav>
                                        <p:tav tm="100000">
                                          <p:val>
                                            <p:strVal val="#ppt_x"/>
                                          </p:val>
                                        </p:tav>
                                      </p:tavLst>
                                    </p:anim>
                                    <p:anim calcmode="lin" valueType="num">
                                      <p:cBhvr>
                                        <p:cTn id="36" dur="1000" fill="hold"/>
                                        <p:tgtEl>
                                          <p:spTgt spid="14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150"/>
                                        </p:tgtEl>
                                        <p:attrNameLst>
                                          <p:attrName>style.visibility</p:attrName>
                                        </p:attrNameLst>
                                      </p:cBhvr>
                                      <p:to>
                                        <p:strVal val="visible"/>
                                      </p:to>
                                    </p:set>
                                    <p:animEffect transition="in" filter="fade">
                                      <p:cBhvr>
                                        <p:cTn id="39" dur="1000"/>
                                        <p:tgtEl>
                                          <p:spTgt spid="150"/>
                                        </p:tgtEl>
                                      </p:cBhvr>
                                    </p:animEffect>
                                    <p:anim calcmode="lin" valueType="num">
                                      <p:cBhvr>
                                        <p:cTn id="40" dur="1000" fill="hold"/>
                                        <p:tgtEl>
                                          <p:spTgt spid="150"/>
                                        </p:tgtEl>
                                        <p:attrNameLst>
                                          <p:attrName>ppt_x</p:attrName>
                                        </p:attrNameLst>
                                      </p:cBhvr>
                                      <p:tavLst>
                                        <p:tav tm="0">
                                          <p:val>
                                            <p:strVal val="#ppt_x"/>
                                          </p:val>
                                        </p:tav>
                                        <p:tav tm="100000">
                                          <p:val>
                                            <p:strVal val="#ppt_x"/>
                                          </p:val>
                                        </p:tav>
                                      </p:tavLst>
                                    </p:anim>
                                    <p:anim calcmode="lin" valueType="num">
                                      <p:cBhvr>
                                        <p:cTn id="41" dur="1000" fill="hold"/>
                                        <p:tgtEl>
                                          <p:spTgt spid="15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1000"/>
                                        <p:tgtEl>
                                          <p:spTgt spid="151"/>
                                        </p:tgtEl>
                                      </p:cBhvr>
                                    </p:animEffect>
                                    <p:anim calcmode="lin" valueType="num">
                                      <p:cBhvr>
                                        <p:cTn id="45" dur="1000" fill="hold"/>
                                        <p:tgtEl>
                                          <p:spTgt spid="151"/>
                                        </p:tgtEl>
                                        <p:attrNameLst>
                                          <p:attrName>ppt_x</p:attrName>
                                        </p:attrNameLst>
                                      </p:cBhvr>
                                      <p:tavLst>
                                        <p:tav tm="0">
                                          <p:val>
                                            <p:strVal val="#ppt_x"/>
                                          </p:val>
                                        </p:tav>
                                        <p:tav tm="100000">
                                          <p:val>
                                            <p:strVal val="#ppt_x"/>
                                          </p:val>
                                        </p:tav>
                                      </p:tavLst>
                                    </p:anim>
                                    <p:anim calcmode="lin" valueType="num">
                                      <p:cBhvr>
                                        <p:cTn id="46" dur="1000" fill="hold"/>
                                        <p:tgtEl>
                                          <p:spTgt spid="15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152"/>
                                        </p:tgtEl>
                                        <p:attrNameLst>
                                          <p:attrName>style.visibility</p:attrName>
                                        </p:attrNameLst>
                                      </p:cBhvr>
                                      <p:to>
                                        <p:strVal val="visible"/>
                                      </p:to>
                                    </p:set>
                                    <p:animEffect transition="in" filter="fade">
                                      <p:cBhvr>
                                        <p:cTn id="49" dur="1000"/>
                                        <p:tgtEl>
                                          <p:spTgt spid="152"/>
                                        </p:tgtEl>
                                      </p:cBhvr>
                                    </p:animEffect>
                                    <p:anim calcmode="lin" valueType="num">
                                      <p:cBhvr>
                                        <p:cTn id="50" dur="1000" fill="hold"/>
                                        <p:tgtEl>
                                          <p:spTgt spid="152"/>
                                        </p:tgtEl>
                                        <p:attrNameLst>
                                          <p:attrName>ppt_x</p:attrName>
                                        </p:attrNameLst>
                                      </p:cBhvr>
                                      <p:tavLst>
                                        <p:tav tm="0">
                                          <p:val>
                                            <p:strVal val="#ppt_x"/>
                                          </p:val>
                                        </p:tav>
                                        <p:tav tm="100000">
                                          <p:val>
                                            <p:strVal val="#ppt_x"/>
                                          </p:val>
                                        </p:tav>
                                      </p:tavLst>
                                    </p:anim>
                                    <p:anim calcmode="lin" valueType="num">
                                      <p:cBhvr>
                                        <p:cTn id="51"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0" grpId="0"/>
      <p:bldP spid="151" grpId="0"/>
      <p:bldP spid="15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18838" y="1184817"/>
            <a:ext cx="2292489" cy="3652654"/>
            <a:chOff x="3118838" y="1184817"/>
            <a:chExt cx="2292489" cy="3652654"/>
          </a:xfrm>
        </p:grpSpPr>
        <p:sp>
          <p:nvSpPr>
            <p:cNvPr id="7" name="椭圆 6"/>
            <p:cNvSpPr/>
            <p:nvPr/>
          </p:nvSpPr>
          <p:spPr>
            <a:xfrm>
              <a:off x="3672137" y="4336025"/>
              <a:ext cx="652616" cy="501446"/>
            </a:xfrm>
            <a:prstGeom prst="ellipse">
              <a:avLst/>
            </a:prstGeom>
            <a:gradFill>
              <a:gsLst>
                <a:gs pos="0">
                  <a:srgbClr val="87631D"/>
                </a:gs>
                <a:gs pos="100000">
                  <a:srgbClr val="D0AB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3118838" y="1184817"/>
              <a:ext cx="2292489" cy="2686634"/>
            </a:xfrm>
            <a:custGeom>
              <a:avLst/>
              <a:gdLst>
                <a:gd name="connsiteX0" fmla="*/ 1369176 w 2292489"/>
                <a:gd name="connsiteY0" fmla="*/ 2598144 h 2686634"/>
                <a:gd name="connsiteX1" fmla="*/ 1413421 w 2292489"/>
                <a:gd name="connsiteY1" fmla="*/ 2406415 h 2686634"/>
                <a:gd name="connsiteX2" fmla="*/ 1524034 w 2292489"/>
                <a:gd name="connsiteY2" fmla="*/ 2376918 h 2686634"/>
                <a:gd name="connsiteX3" fmla="*/ 1811628 w 2292489"/>
                <a:gd name="connsiteY3" fmla="*/ 2428537 h 2686634"/>
                <a:gd name="connsiteX4" fmla="*/ 1936989 w 2292489"/>
                <a:gd name="connsiteY4" fmla="*/ 2421163 h 2686634"/>
                <a:gd name="connsiteX5" fmla="*/ 1995982 w 2292489"/>
                <a:gd name="connsiteY5" fmla="*/ 2332673 h 2686634"/>
                <a:gd name="connsiteX6" fmla="*/ 1995982 w 2292489"/>
                <a:gd name="connsiteY6" fmla="*/ 2207311 h 2686634"/>
                <a:gd name="connsiteX7" fmla="*/ 1995982 w 2292489"/>
                <a:gd name="connsiteY7" fmla="*/ 2155692 h 2686634"/>
                <a:gd name="connsiteX8" fmla="*/ 2062350 w 2292489"/>
                <a:gd name="connsiteY8" fmla="*/ 2059828 h 2686634"/>
                <a:gd name="connsiteX9" fmla="*/ 2054976 w 2292489"/>
                <a:gd name="connsiteY9" fmla="*/ 2022957 h 2686634"/>
                <a:gd name="connsiteX10" fmla="*/ 2040228 w 2292489"/>
                <a:gd name="connsiteY10" fmla="*/ 1978711 h 2686634"/>
                <a:gd name="connsiteX11" fmla="*/ 2099221 w 2292489"/>
                <a:gd name="connsiteY11" fmla="*/ 1853350 h 2686634"/>
                <a:gd name="connsiteX12" fmla="*/ 2054976 w 2292489"/>
                <a:gd name="connsiteY12" fmla="*/ 1786982 h 2686634"/>
                <a:gd name="connsiteX13" fmla="*/ 2084473 w 2292489"/>
                <a:gd name="connsiteY13" fmla="*/ 1720615 h 2686634"/>
                <a:gd name="connsiteX14" fmla="*/ 2217208 w 2292489"/>
                <a:gd name="connsiteY14" fmla="*/ 1698492 h 2686634"/>
                <a:gd name="connsiteX15" fmla="*/ 2276202 w 2292489"/>
                <a:gd name="connsiteY15" fmla="*/ 1676370 h 2686634"/>
                <a:gd name="connsiteX16" fmla="*/ 2290950 w 2292489"/>
                <a:gd name="connsiteY16" fmla="*/ 1646873 h 2686634"/>
                <a:gd name="connsiteX17" fmla="*/ 2246705 w 2292489"/>
                <a:gd name="connsiteY17" fmla="*/ 1536260 h 2686634"/>
                <a:gd name="connsiteX18" fmla="*/ 2099221 w 2292489"/>
                <a:gd name="connsiteY18" fmla="*/ 1307660 h 2686634"/>
                <a:gd name="connsiteX19" fmla="*/ 2062350 w 2292489"/>
                <a:gd name="connsiteY19" fmla="*/ 1219170 h 2686634"/>
                <a:gd name="connsiteX20" fmla="*/ 2084473 w 2292489"/>
                <a:gd name="connsiteY20" fmla="*/ 1086434 h 2686634"/>
                <a:gd name="connsiteX21" fmla="*/ 2113969 w 2292489"/>
                <a:gd name="connsiteY21" fmla="*/ 872582 h 2686634"/>
                <a:gd name="connsiteX22" fmla="*/ 1936989 w 2292489"/>
                <a:gd name="connsiteY22" fmla="*/ 430131 h 2686634"/>
                <a:gd name="connsiteX23" fmla="*/ 1568279 w 2292489"/>
                <a:gd name="connsiteY23" fmla="*/ 127789 h 2686634"/>
                <a:gd name="connsiteX24" fmla="*/ 1125828 w 2292489"/>
                <a:gd name="connsiteY24" fmla="*/ 9802 h 2686634"/>
                <a:gd name="connsiteX25" fmla="*/ 734995 w 2292489"/>
                <a:gd name="connsiteY25" fmla="*/ 39299 h 2686634"/>
                <a:gd name="connsiteX26" fmla="*/ 285169 w 2292489"/>
                <a:gd name="connsiteY26" fmla="*/ 297395 h 2686634"/>
                <a:gd name="connsiteX27" fmla="*/ 34447 w 2292489"/>
                <a:gd name="connsiteY27" fmla="*/ 769344 h 2686634"/>
                <a:gd name="connsiteX28" fmla="*/ 12324 w 2292489"/>
                <a:gd name="connsiteY28" fmla="*/ 1307660 h 2686634"/>
                <a:gd name="connsiteX29" fmla="*/ 130311 w 2292489"/>
                <a:gd name="connsiteY29" fmla="*/ 1646873 h 2686634"/>
                <a:gd name="connsiteX30" fmla="*/ 218802 w 2292489"/>
                <a:gd name="connsiteY30" fmla="*/ 1742737 h 2686634"/>
                <a:gd name="connsiteX31" fmla="*/ 344163 w 2292489"/>
                <a:gd name="connsiteY31" fmla="*/ 2022957 h 2686634"/>
                <a:gd name="connsiteX32" fmla="*/ 403157 w 2292489"/>
                <a:gd name="connsiteY32" fmla="*/ 2288428 h 2686634"/>
                <a:gd name="connsiteX33" fmla="*/ 395782 w 2292489"/>
                <a:gd name="connsiteY33" fmla="*/ 2679260 h 2686634"/>
                <a:gd name="connsiteX34" fmla="*/ 1398673 w 2292489"/>
                <a:gd name="connsiteY34" fmla="*/ 2686634 h 2686634"/>
                <a:gd name="connsiteX35" fmla="*/ 1369176 w 2292489"/>
                <a:gd name="connsiteY35" fmla="*/ 2598144 h 268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92489" h="2686634">
                  <a:moveTo>
                    <a:pt x="1369176" y="2598144"/>
                  </a:moveTo>
                  <a:cubicBezTo>
                    <a:pt x="1378393" y="2520715"/>
                    <a:pt x="1387611" y="2443286"/>
                    <a:pt x="1413421" y="2406415"/>
                  </a:cubicBezTo>
                  <a:cubicBezTo>
                    <a:pt x="1439231" y="2369544"/>
                    <a:pt x="1457666" y="2373231"/>
                    <a:pt x="1524034" y="2376918"/>
                  </a:cubicBezTo>
                  <a:cubicBezTo>
                    <a:pt x="1590402" y="2380605"/>
                    <a:pt x="1742802" y="2421163"/>
                    <a:pt x="1811628" y="2428537"/>
                  </a:cubicBezTo>
                  <a:cubicBezTo>
                    <a:pt x="1880454" y="2435911"/>
                    <a:pt x="1906263" y="2437140"/>
                    <a:pt x="1936989" y="2421163"/>
                  </a:cubicBezTo>
                  <a:cubicBezTo>
                    <a:pt x="1967715" y="2405186"/>
                    <a:pt x="1986150" y="2368315"/>
                    <a:pt x="1995982" y="2332673"/>
                  </a:cubicBezTo>
                  <a:cubicBezTo>
                    <a:pt x="2005814" y="2297031"/>
                    <a:pt x="1995982" y="2207311"/>
                    <a:pt x="1995982" y="2207311"/>
                  </a:cubicBezTo>
                  <a:cubicBezTo>
                    <a:pt x="1995982" y="2177814"/>
                    <a:pt x="1984921" y="2180272"/>
                    <a:pt x="1995982" y="2155692"/>
                  </a:cubicBezTo>
                  <a:cubicBezTo>
                    <a:pt x="2007043" y="2131112"/>
                    <a:pt x="2052518" y="2081950"/>
                    <a:pt x="2062350" y="2059828"/>
                  </a:cubicBezTo>
                  <a:cubicBezTo>
                    <a:pt x="2072182" y="2037706"/>
                    <a:pt x="2058663" y="2036477"/>
                    <a:pt x="2054976" y="2022957"/>
                  </a:cubicBezTo>
                  <a:cubicBezTo>
                    <a:pt x="2051289" y="2009437"/>
                    <a:pt x="2032854" y="2006979"/>
                    <a:pt x="2040228" y="1978711"/>
                  </a:cubicBezTo>
                  <a:cubicBezTo>
                    <a:pt x="2047602" y="1950443"/>
                    <a:pt x="2096763" y="1885305"/>
                    <a:pt x="2099221" y="1853350"/>
                  </a:cubicBezTo>
                  <a:cubicBezTo>
                    <a:pt x="2101679" y="1821395"/>
                    <a:pt x="2057434" y="1809104"/>
                    <a:pt x="2054976" y="1786982"/>
                  </a:cubicBezTo>
                  <a:cubicBezTo>
                    <a:pt x="2052518" y="1764860"/>
                    <a:pt x="2072183" y="1732905"/>
                    <a:pt x="2084473" y="1720615"/>
                  </a:cubicBezTo>
                  <a:lnTo>
                    <a:pt x="2217208" y="1698492"/>
                  </a:lnTo>
                  <a:cubicBezTo>
                    <a:pt x="2236873" y="1691118"/>
                    <a:pt x="2263912" y="1684973"/>
                    <a:pt x="2276202" y="1676370"/>
                  </a:cubicBezTo>
                  <a:cubicBezTo>
                    <a:pt x="2288492" y="1667767"/>
                    <a:pt x="2295866" y="1670225"/>
                    <a:pt x="2290950" y="1646873"/>
                  </a:cubicBezTo>
                  <a:cubicBezTo>
                    <a:pt x="2286034" y="1623521"/>
                    <a:pt x="2278660" y="1592795"/>
                    <a:pt x="2246705" y="1536260"/>
                  </a:cubicBezTo>
                  <a:cubicBezTo>
                    <a:pt x="2214750" y="1479725"/>
                    <a:pt x="2129947" y="1360508"/>
                    <a:pt x="2099221" y="1307660"/>
                  </a:cubicBezTo>
                  <a:cubicBezTo>
                    <a:pt x="2068495" y="1254812"/>
                    <a:pt x="2064808" y="1256041"/>
                    <a:pt x="2062350" y="1219170"/>
                  </a:cubicBezTo>
                  <a:cubicBezTo>
                    <a:pt x="2059892" y="1182299"/>
                    <a:pt x="2075870" y="1144199"/>
                    <a:pt x="2084473" y="1086434"/>
                  </a:cubicBezTo>
                  <a:cubicBezTo>
                    <a:pt x="2093076" y="1028669"/>
                    <a:pt x="2138550" y="981966"/>
                    <a:pt x="2113969" y="872582"/>
                  </a:cubicBezTo>
                  <a:cubicBezTo>
                    <a:pt x="2089388" y="763198"/>
                    <a:pt x="2027937" y="554263"/>
                    <a:pt x="1936989" y="430131"/>
                  </a:cubicBezTo>
                  <a:cubicBezTo>
                    <a:pt x="1846041" y="305999"/>
                    <a:pt x="1703472" y="197844"/>
                    <a:pt x="1568279" y="127789"/>
                  </a:cubicBezTo>
                  <a:cubicBezTo>
                    <a:pt x="1433086" y="57734"/>
                    <a:pt x="1264709" y="24550"/>
                    <a:pt x="1125828" y="9802"/>
                  </a:cubicBezTo>
                  <a:cubicBezTo>
                    <a:pt x="986947" y="-4946"/>
                    <a:pt x="875105" y="-8633"/>
                    <a:pt x="734995" y="39299"/>
                  </a:cubicBezTo>
                  <a:cubicBezTo>
                    <a:pt x="594885" y="87231"/>
                    <a:pt x="401927" y="175721"/>
                    <a:pt x="285169" y="297395"/>
                  </a:cubicBezTo>
                  <a:cubicBezTo>
                    <a:pt x="168411" y="419069"/>
                    <a:pt x="79921" y="600967"/>
                    <a:pt x="34447" y="769344"/>
                  </a:cubicBezTo>
                  <a:cubicBezTo>
                    <a:pt x="-11027" y="937721"/>
                    <a:pt x="-3653" y="1161405"/>
                    <a:pt x="12324" y="1307660"/>
                  </a:cubicBezTo>
                  <a:cubicBezTo>
                    <a:pt x="28301" y="1453915"/>
                    <a:pt x="95898" y="1574360"/>
                    <a:pt x="130311" y="1646873"/>
                  </a:cubicBezTo>
                  <a:cubicBezTo>
                    <a:pt x="164724" y="1719386"/>
                    <a:pt x="183160" y="1680056"/>
                    <a:pt x="218802" y="1742737"/>
                  </a:cubicBezTo>
                  <a:cubicBezTo>
                    <a:pt x="254444" y="1805418"/>
                    <a:pt x="313437" y="1932008"/>
                    <a:pt x="344163" y="2022957"/>
                  </a:cubicBezTo>
                  <a:cubicBezTo>
                    <a:pt x="374889" y="2113905"/>
                    <a:pt x="394554" y="2179044"/>
                    <a:pt x="403157" y="2288428"/>
                  </a:cubicBezTo>
                  <a:cubicBezTo>
                    <a:pt x="411760" y="2397812"/>
                    <a:pt x="403771" y="2538536"/>
                    <a:pt x="395782" y="2679260"/>
                  </a:cubicBezTo>
                  <a:lnTo>
                    <a:pt x="1398673" y="2686634"/>
                  </a:lnTo>
                  <a:lnTo>
                    <a:pt x="1369176" y="2598144"/>
                  </a:lnTo>
                  <a:close/>
                </a:path>
              </a:pathLst>
            </a:custGeom>
            <a:noFill/>
            <a:ln w="57150">
              <a:gradFill>
                <a:gsLst>
                  <a:gs pos="0">
                    <a:srgbClr val="D0AB52"/>
                  </a:gs>
                  <a:gs pos="41000">
                    <a:srgbClr val="87631D"/>
                  </a:gs>
                  <a:gs pos="81000">
                    <a:srgbClr val="DCC08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325551" y="3849329"/>
              <a:ext cx="1430593" cy="250722"/>
            </a:xfrm>
            <a:prstGeom prst="roundRect">
              <a:avLst>
                <a:gd name="adj" fmla="val 50000"/>
              </a:avLst>
            </a:prstGeom>
            <a:gradFill flip="none" rotWithShape="1">
              <a:gsLst>
                <a:gs pos="0">
                  <a:srgbClr val="87631D"/>
                </a:gs>
                <a:gs pos="53700">
                  <a:srgbClr val="DCC084"/>
                </a:gs>
                <a:gs pos="100000">
                  <a:srgbClr val="6E511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84544" y="4100051"/>
              <a:ext cx="1283110" cy="250722"/>
            </a:xfrm>
            <a:prstGeom prst="roundRect">
              <a:avLst>
                <a:gd name="adj" fmla="val 50000"/>
              </a:avLst>
            </a:prstGeom>
            <a:gradFill flip="none" rotWithShape="1">
              <a:gsLst>
                <a:gs pos="0">
                  <a:srgbClr val="87631D"/>
                </a:gs>
                <a:gs pos="100000">
                  <a:srgbClr val="D0AB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502531" y="4350773"/>
              <a:ext cx="1047136" cy="250722"/>
            </a:xfrm>
            <a:prstGeom prst="roundRect">
              <a:avLst>
                <a:gd name="adj" fmla="val 50000"/>
              </a:avLst>
            </a:prstGeom>
            <a:gradFill>
              <a:gsLst>
                <a:gs pos="0">
                  <a:srgbClr val="87631D"/>
                </a:gs>
                <a:gs pos="100000">
                  <a:srgbClr val="D0AB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5544533" y="3669440"/>
            <a:ext cx="2817806" cy="630750"/>
          </a:xfrm>
          <a:prstGeom prst="rect">
            <a:avLst/>
          </a:prstGeom>
          <a:noFill/>
        </p:spPr>
        <p:txBody>
          <a:bodyPr wrap="square" rtlCol="0">
            <a:spAutoFit/>
          </a:bodyPr>
          <a:lstStyle/>
          <a:p>
            <a:pPr algn="ctr">
              <a:lnSpc>
                <a:spcPct val="120000"/>
              </a:lnSpc>
            </a:pPr>
            <a:r>
              <a:rPr lang="zh-CN" altLang="en-US" sz="3200" dirty="0" smtClean="0">
                <a:solidFill>
                  <a:srgbClr val="DCC084"/>
                </a:solidFill>
                <a:cs typeface="+mn-ea"/>
                <a:sym typeface="+mn-lt"/>
              </a:rPr>
              <a:t>欢迎提问</a:t>
            </a:r>
            <a:endParaRPr lang="zh-CN" altLang="en-US" sz="3200" dirty="0">
              <a:solidFill>
                <a:srgbClr val="DCC084"/>
              </a:solidFill>
              <a:cs typeface="+mn-ea"/>
              <a:sym typeface="+mn-lt"/>
            </a:endParaRPr>
          </a:p>
        </p:txBody>
      </p:sp>
      <p:cxnSp>
        <p:nvCxnSpPr>
          <p:cNvPr id="28" name="直接连接符 27"/>
          <p:cNvCxnSpPr/>
          <p:nvPr/>
        </p:nvCxnSpPr>
        <p:spPr>
          <a:xfrm flipV="1">
            <a:off x="6880126" y="3475594"/>
            <a:ext cx="0" cy="179647"/>
          </a:xfrm>
          <a:prstGeom prst="line">
            <a:avLst/>
          </a:prstGeom>
          <a:ln w="19050">
            <a:solidFill>
              <a:srgbClr val="D0AB5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87500" y="3475594"/>
            <a:ext cx="1637071" cy="0"/>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24571" y="3475594"/>
            <a:ext cx="0" cy="1667906"/>
          </a:xfrm>
          <a:prstGeom prst="line">
            <a:avLst/>
          </a:prstGeom>
          <a:ln w="19050">
            <a:solidFill>
              <a:srgbClr val="D0AB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28070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up)">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1"/>
          <p:cNvSpPr txBox="1"/>
          <p:nvPr/>
        </p:nvSpPr>
        <p:spPr>
          <a:xfrm>
            <a:off x="3649364" y="1576812"/>
            <a:ext cx="1422184"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b="1" dirty="0" smtClean="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rPr>
              <a:t>谢谢</a:t>
            </a:r>
            <a:endParaRPr lang="zh-CN" altLang="en-US" sz="4800" b="1" dirty="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endParaRPr>
          </a:p>
        </p:txBody>
      </p:sp>
      <p:sp>
        <p:nvSpPr>
          <p:cNvPr id="10" name="椭圆 9"/>
          <p:cNvSpPr/>
          <p:nvPr/>
        </p:nvSpPr>
        <p:spPr>
          <a:xfrm>
            <a:off x="42380" y="2407808"/>
            <a:ext cx="9029702" cy="492152"/>
          </a:xfrm>
          <a:prstGeom prst="ellipse">
            <a:avLst/>
          </a:prstGeom>
          <a:gradFill>
            <a:gsLst>
              <a:gs pos="95789">
                <a:schemeClr val="tx1">
                  <a:lumMod val="87000"/>
                  <a:lumOff val="13000"/>
                  <a:alpha val="0"/>
                </a:schemeClr>
              </a:gs>
              <a:gs pos="0">
                <a:srgbClr val="DCC084"/>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950" r="2569" b="9913"/>
          <a:stretch/>
        </p:blipFill>
        <p:spPr>
          <a:xfrm>
            <a:off x="-12056" y="3013954"/>
            <a:ext cx="9156058" cy="2133584"/>
          </a:xfrm>
          <a:prstGeom prst="rect">
            <a:avLst/>
          </a:prstGeom>
        </p:spPr>
      </p:pic>
      <p:sp>
        <p:nvSpPr>
          <p:cNvPr id="17" name="文本框 11"/>
          <p:cNvSpPr txBox="1"/>
          <p:nvPr/>
        </p:nvSpPr>
        <p:spPr>
          <a:xfrm>
            <a:off x="3253939" y="1576811"/>
            <a:ext cx="1422184"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b="1" dirty="0" smtClean="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rPr>
              <a:t>谢谢</a:t>
            </a:r>
            <a:endParaRPr lang="zh-CN" altLang="en-US" sz="4800" b="1" dirty="0">
              <a:gradFill flip="none" rotWithShape="1">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tileRect/>
              </a:gradFill>
              <a:latin typeface="方正综艺简体" panose="03000509000000000000" pitchFamily="65" charset="-122"/>
              <a:ea typeface="方正综艺简体" panose="03000509000000000000" pitchFamily="65" charset="-122"/>
              <a:cs typeface="+mn-ea"/>
              <a:sym typeface="+mn-lt"/>
            </a:endParaRPr>
          </a:p>
        </p:txBody>
      </p:sp>
    </p:spTree>
    <p:extLst>
      <p:ext uri="{BB962C8B-B14F-4D97-AF65-F5344CB8AC3E}">
        <p14:creationId xmlns:p14="http://schemas.microsoft.com/office/powerpoint/2010/main" val="12412162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3" presetClass="entr" presetSubtype="36" fill="hold" grpId="2"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strVal val="(6*min(max(#ppt_w*#ppt_h,.3),1)-7.4)/-.7*#ppt_w"/>
                                          </p:val>
                                        </p:tav>
                                        <p:tav tm="100000">
                                          <p:val>
                                            <p:strVal val="#ppt_w"/>
                                          </p:val>
                                        </p:tav>
                                      </p:tavLst>
                                    </p:anim>
                                    <p:anim calcmode="lin" valueType="num">
                                      <p:cBhvr>
                                        <p:cTn id="14" dur="500" fill="hold"/>
                                        <p:tgtEl>
                                          <p:spTgt spid="17"/>
                                        </p:tgtEl>
                                        <p:attrNameLst>
                                          <p:attrName>ppt_h</p:attrName>
                                        </p:attrNameLst>
                                      </p:cBhvr>
                                      <p:tavLst>
                                        <p:tav tm="0">
                                          <p:val>
                                            <p:strVal val="(6*min(max(#ppt_w*#ppt_h,.3),1)-7.4)/-.7*#ppt_h"/>
                                          </p:val>
                                        </p:tav>
                                        <p:tav tm="100000">
                                          <p:val>
                                            <p:strVal val="#ppt_h"/>
                                          </p:val>
                                        </p:tav>
                                      </p:tavLst>
                                    </p:anim>
                                    <p:anim calcmode="lin" valueType="num">
                                      <p:cBhvr>
                                        <p:cTn id="15" dur="500" fill="hold"/>
                                        <p:tgtEl>
                                          <p:spTgt spid="17"/>
                                        </p:tgtEl>
                                        <p:attrNameLst>
                                          <p:attrName>ppt_x</p:attrName>
                                        </p:attrNameLst>
                                      </p:cBhvr>
                                      <p:tavLst>
                                        <p:tav tm="0">
                                          <p:val>
                                            <p:fltVal val="0.5"/>
                                          </p:val>
                                        </p:tav>
                                        <p:tav tm="100000">
                                          <p:val>
                                            <p:strVal val="#ppt_x"/>
                                          </p:val>
                                        </p:tav>
                                      </p:tavLst>
                                    </p:anim>
                                    <p:anim calcmode="lin" valueType="num">
                                      <p:cBhvr>
                                        <p:cTn id="16" dur="500" fill="hold"/>
                                        <p:tgtEl>
                                          <p:spTgt spid="17"/>
                                        </p:tgtEl>
                                        <p:attrNameLst>
                                          <p:attrName>ppt_y</p:attrName>
                                        </p:attrNameLst>
                                      </p:cBhvr>
                                      <p:tavLst>
                                        <p:tav tm="0">
                                          <p:val>
                                            <p:strVal val="1+(6*min(max(#ppt_w*#ppt_h,.3),1)-7.4)/-.7*#ppt_h/2"/>
                                          </p:val>
                                        </p:tav>
                                        <p:tav tm="100000">
                                          <p:val>
                                            <p:strVal val="#ppt_y"/>
                                          </p:val>
                                        </p:tav>
                                      </p:tavLst>
                                    </p:anim>
                                  </p:childTnLst>
                                </p:cTn>
                              </p:par>
                              <p:par>
                                <p:cTn id="17" presetID="10" presetClass="exit" presetSubtype="0" fill="hold" grpId="1"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P spid="17" grpId="1"/>
      <p:bldP spid="17"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00040" y="2610737"/>
            <a:ext cx="341627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中国经济现状</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5" name="直接连接符 4"/>
          <p:cNvCxnSpPr/>
          <p:nvPr/>
        </p:nvCxnSpPr>
        <p:spPr>
          <a:xfrm>
            <a:off x="6231496" y="2528261"/>
            <a:ext cx="1628793"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142974" y="3277988"/>
            <a:ext cx="2352934"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144536" y="2528261"/>
            <a:ext cx="1675876" cy="19034"/>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15716" y="3277988"/>
            <a:ext cx="2363706"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2"/>
          <a:srcRect t="62041"/>
          <a:stretch/>
        </p:blipFill>
        <p:spPr>
          <a:xfrm>
            <a:off x="3746718" y="3295515"/>
            <a:ext cx="1353429" cy="1430141"/>
          </a:xfrm>
          <a:prstGeom prst="rect">
            <a:avLst/>
          </a:prstGeom>
        </p:spPr>
      </p:pic>
      <p:pic>
        <p:nvPicPr>
          <p:cNvPr id="21" name="图片 20"/>
          <p:cNvPicPr>
            <a:picLocks noChangeAspect="1"/>
          </p:cNvPicPr>
          <p:nvPr/>
        </p:nvPicPr>
        <p:blipFill rotWithShape="1">
          <a:blip r:embed="rId2"/>
          <a:srcRect b="59268"/>
          <a:stretch/>
        </p:blipFill>
        <p:spPr>
          <a:xfrm>
            <a:off x="3730762" y="962093"/>
            <a:ext cx="1353429" cy="1534638"/>
          </a:xfrm>
          <a:prstGeom prst="rect">
            <a:avLst/>
          </a:prstGeom>
        </p:spPr>
      </p:pic>
      <p:sp>
        <p:nvSpPr>
          <p:cNvPr id="25" name="任意多边形 24"/>
          <p:cNvSpPr/>
          <p:nvPr/>
        </p:nvSpPr>
        <p:spPr>
          <a:xfrm>
            <a:off x="3037668" y="1363358"/>
            <a:ext cx="2976575" cy="3079532"/>
          </a:xfrm>
          <a:custGeom>
            <a:avLst/>
            <a:gdLst>
              <a:gd name="connsiteX0" fmla="*/ 4372 w 2976575"/>
              <a:gd name="connsiteY0" fmla="*/ 1945628 h 3079532"/>
              <a:gd name="connsiteX1" fmla="*/ 104456 w 2976575"/>
              <a:gd name="connsiteY1" fmla="*/ 1945628 h 3079532"/>
              <a:gd name="connsiteX2" fmla="*/ 110411 w 2976575"/>
              <a:gd name="connsiteY2" fmla="*/ 1968791 h 3079532"/>
              <a:gd name="connsiteX3" fmla="*/ 1488286 w 2976575"/>
              <a:gd name="connsiteY3" fmla="*/ 2982503 h 3079532"/>
              <a:gd name="connsiteX4" fmla="*/ 2866162 w 2976575"/>
              <a:gd name="connsiteY4" fmla="*/ 1968791 h 3079532"/>
              <a:gd name="connsiteX5" fmla="*/ 2872118 w 2976575"/>
              <a:gd name="connsiteY5" fmla="*/ 1945628 h 3079532"/>
              <a:gd name="connsiteX6" fmla="*/ 2972204 w 2976575"/>
              <a:gd name="connsiteY6" fmla="*/ 1945628 h 3079532"/>
              <a:gd name="connsiteX7" fmla="*/ 2958828 w 2976575"/>
              <a:gd name="connsiteY7" fmla="*/ 1997645 h 3079532"/>
              <a:gd name="connsiteX8" fmla="*/ 1488287 w 2976575"/>
              <a:gd name="connsiteY8" fmla="*/ 3079532 h 3079532"/>
              <a:gd name="connsiteX9" fmla="*/ 17746 w 2976575"/>
              <a:gd name="connsiteY9" fmla="*/ 1997645 h 3079532"/>
              <a:gd name="connsiteX10" fmla="*/ 1488287 w 2976575"/>
              <a:gd name="connsiteY10" fmla="*/ 0 h 3079532"/>
              <a:gd name="connsiteX11" fmla="*/ 2958828 w 2976575"/>
              <a:gd name="connsiteY11" fmla="*/ 1081887 h 3079532"/>
              <a:gd name="connsiteX12" fmla="*/ 2976575 w 2976575"/>
              <a:gd name="connsiteY12" fmla="*/ 1150905 h 3079532"/>
              <a:gd name="connsiteX13" fmla="*/ 2876489 w 2976575"/>
              <a:gd name="connsiteY13" fmla="*/ 1150905 h 3079532"/>
              <a:gd name="connsiteX14" fmla="*/ 2866162 w 2976575"/>
              <a:gd name="connsiteY14" fmla="*/ 1110739 h 3079532"/>
              <a:gd name="connsiteX15" fmla="*/ 1488286 w 2976575"/>
              <a:gd name="connsiteY15" fmla="*/ 97027 h 3079532"/>
              <a:gd name="connsiteX16" fmla="*/ 110411 w 2976575"/>
              <a:gd name="connsiteY16" fmla="*/ 1110739 h 3079532"/>
              <a:gd name="connsiteX17" fmla="*/ 100083 w 2976575"/>
              <a:gd name="connsiteY17" fmla="*/ 1150905 h 3079532"/>
              <a:gd name="connsiteX18" fmla="*/ 0 w 2976575"/>
              <a:gd name="connsiteY18" fmla="*/ 1150905 h 3079532"/>
              <a:gd name="connsiteX19" fmla="*/ 17746 w 2976575"/>
              <a:gd name="connsiteY19" fmla="*/ 1081887 h 3079532"/>
              <a:gd name="connsiteX20" fmla="*/ 1488287 w 2976575"/>
              <a:gd name="connsiteY20" fmla="*/ 0 h 30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6575" h="3079532">
                <a:moveTo>
                  <a:pt x="4372" y="1945628"/>
                </a:moveTo>
                <a:lnTo>
                  <a:pt x="104456" y="1945628"/>
                </a:lnTo>
                <a:lnTo>
                  <a:pt x="110411" y="1968791"/>
                </a:lnTo>
                <a:cubicBezTo>
                  <a:pt x="293078" y="2556084"/>
                  <a:pt x="840885" y="2982503"/>
                  <a:pt x="1488286" y="2982503"/>
                </a:cubicBezTo>
                <a:cubicBezTo>
                  <a:pt x="2135688" y="2982503"/>
                  <a:pt x="2683494" y="2556084"/>
                  <a:pt x="2866162" y="1968791"/>
                </a:cubicBezTo>
                <a:lnTo>
                  <a:pt x="2872118" y="1945628"/>
                </a:lnTo>
                <a:lnTo>
                  <a:pt x="2972204" y="1945628"/>
                </a:lnTo>
                <a:lnTo>
                  <a:pt x="2958828" y="1997645"/>
                </a:lnTo>
                <a:cubicBezTo>
                  <a:pt x="2763876" y="2624436"/>
                  <a:pt x="2179228" y="3079532"/>
                  <a:pt x="1488287" y="3079532"/>
                </a:cubicBezTo>
                <a:cubicBezTo>
                  <a:pt x="797346" y="3079532"/>
                  <a:pt x="212698" y="2624436"/>
                  <a:pt x="17746" y="1997645"/>
                </a:cubicBezTo>
                <a:close/>
                <a:moveTo>
                  <a:pt x="1488287" y="0"/>
                </a:moveTo>
                <a:cubicBezTo>
                  <a:pt x="2179228" y="0"/>
                  <a:pt x="2763876" y="455097"/>
                  <a:pt x="2958828" y="1081887"/>
                </a:cubicBezTo>
                <a:lnTo>
                  <a:pt x="2976575" y="1150905"/>
                </a:lnTo>
                <a:lnTo>
                  <a:pt x="2876489" y="1150905"/>
                </a:lnTo>
                <a:lnTo>
                  <a:pt x="2866162" y="1110739"/>
                </a:lnTo>
                <a:cubicBezTo>
                  <a:pt x="2683494" y="523446"/>
                  <a:pt x="2135688" y="97027"/>
                  <a:pt x="1488286" y="97027"/>
                </a:cubicBezTo>
                <a:cubicBezTo>
                  <a:pt x="840885" y="97027"/>
                  <a:pt x="293078" y="523446"/>
                  <a:pt x="110411" y="1110739"/>
                </a:cubicBezTo>
                <a:lnTo>
                  <a:pt x="100083" y="1150905"/>
                </a:lnTo>
                <a:lnTo>
                  <a:pt x="0" y="1150905"/>
                </a:lnTo>
                <a:lnTo>
                  <a:pt x="17746" y="1081887"/>
                </a:lnTo>
                <a:cubicBezTo>
                  <a:pt x="212698" y="455097"/>
                  <a:pt x="797346" y="0"/>
                  <a:pt x="1488287" y="0"/>
                </a:cubicBezTo>
                <a:close/>
              </a:path>
            </a:pathLst>
          </a:custGeom>
          <a:gradFill flip="none" rotWithShape="1">
            <a:gsLst>
              <a:gs pos="100000">
                <a:srgbClr val="FBE4AE">
                  <a:alpha val="80000"/>
                </a:srgbClr>
              </a:gs>
              <a:gs pos="0">
                <a:srgbClr val="D0AB52"/>
              </a:gs>
              <a:gs pos="56000">
                <a:srgbClr val="6E511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38733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style.rotation</p:attrName>
                                        </p:attrNameLst>
                                      </p:cBhvr>
                                      <p:tavLst>
                                        <p:tav tm="0">
                                          <p:val>
                                            <p:fltVal val="360"/>
                                          </p:val>
                                        </p:tav>
                                        <p:tav tm="100000">
                                          <p:val>
                                            <p:fltVal val="0"/>
                                          </p:val>
                                        </p:tav>
                                      </p:tavLst>
                                    </p:anim>
                                    <p:animEffect transition="in" filter="fade">
                                      <p:cBhvr>
                                        <p:cTn id="10" dur="500"/>
                                        <p:tgtEl>
                                          <p:spTgt spid="2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par>
                                <p:cTn id="35" presetID="22" presetClass="entr" presetSubtype="8"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66"/>
          <p:cNvGrpSpPr>
            <a:grpSpLocks/>
          </p:cNvGrpSpPr>
          <p:nvPr/>
        </p:nvGrpSpPr>
        <p:grpSpPr bwMode="auto">
          <a:xfrm>
            <a:off x="2201050" y="925551"/>
            <a:ext cx="4347279" cy="3656829"/>
            <a:chOff x="720" y="839"/>
            <a:chExt cx="3740" cy="3146"/>
          </a:xfrm>
          <a:gradFill>
            <a:gsLst>
              <a:gs pos="0">
                <a:srgbClr val="FBE4AE"/>
              </a:gs>
              <a:gs pos="13000">
                <a:srgbClr val="BD922A"/>
              </a:gs>
              <a:gs pos="21001">
                <a:srgbClr val="BD922A"/>
              </a:gs>
              <a:gs pos="47000">
                <a:srgbClr val="FBE4AE"/>
              </a:gs>
              <a:gs pos="56000">
                <a:srgbClr val="BD922A"/>
              </a:gs>
              <a:gs pos="80000">
                <a:srgbClr val="A28949"/>
              </a:gs>
              <a:gs pos="97000">
                <a:srgbClr val="FAE3B7"/>
              </a:gs>
            </a:gsLst>
            <a:lin ang="8100000" scaled="1"/>
          </a:gradFill>
        </p:grpSpPr>
        <p:sp>
          <p:nvSpPr>
            <p:cNvPr id="10" name="Freeform 67"/>
            <p:cNvSpPr>
              <a:spLocks/>
            </p:cNvSpPr>
            <p:nvPr/>
          </p:nvSpPr>
          <p:spPr bwMode="gray">
            <a:xfrm>
              <a:off x="720" y="1296"/>
              <a:ext cx="1495" cy="1136"/>
            </a:xfrm>
            <a:custGeom>
              <a:avLst/>
              <a:gdLst>
                <a:gd name="T0" fmla="*/ 10 w 2990"/>
                <a:gd name="T1" fmla="*/ 1429 h 2273"/>
                <a:gd name="T2" fmla="*/ 94 w 2990"/>
                <a:gd name="T3" fmla="*/ 1462 h 2273"/>
                <a:gd name="T4" fmla="*/ 116 w 2990"/>
                <a:gd name="T5" fmla="*/ 1561 h 2273"/>
                <a:gd name="T6" fmla="*/ 114 w 2990"/>
                <a:gd name="T7" fmla="*/ 1679 h 2273"/>
                <a:gd name="T8" fmla="*/ 69 w 2990"/>
                <a:gd name="T9" fmla="*/ 1679 h 2273"/>
                <a:gd name="T10" fmla="*/ 0 w 2990"/>
                <a:gd name="T11" fmla="*/ 1716 h 2273"/>
                <a:gd name="T12" fmla="*/ 126 w 2990"/>
                <a:gd name="T13" fmla="*/ 1754 h 2273"/>
                <a:gd name="T14" fmla="*/ 185 w 2990"/>
                <a:gd name="T15" fmla="*/ 1825 h 2273"/>
                <a:gd name="T16" fmla="*/ 195 w 2990"/>
                <a:gd name="T17" fmla="*/ 1960 h 2273"/>
                <a:gd name="T18" fmla="*/ 281 w 2990"/>
                <a:gd name="T19" fmla="*/ 2029 h 2273"/>
                <a:gd name="T20" fmla="*/ 435 w 2990"/>
                <a:gd name="T21" fmla="*/ 2084 h 2273"/>
                <a:gd name="T22" fmla="*/ 608 w 2990"/>
                <a:gd name="T23" fmla="*/ 2065 h 2273"/>
                <a:gd name="T24" fmla="*/ 738 w 2990"/>
                <a:gd name="T25" fmla="*/ 2171 h 2273"/>
                <a:gd name="T26" fmla="*/ 1035 w 2990"/>
                <a:gd name="T27" fmla="*/ 2199 h 2273"/>
                <a:gd name="T28" fmla="*/ 1657 w 2990"/>
                <a:gd name="T29" fmla="*/ 2187 h 2273"/>
                <a:gd name="T30" fmla="*/ 2155 w 2990"/>
                <a:gd name="T31" fmla="*/ 2197 h 2273"/>
                <a:gd name="T32" fmla="*/ 2337 w 2990"/>
                <a:gd name="T33" fmla="*/ 1834 h 2273"/>
                <a:gd name="T34" fmla="*/ 2856 w 2990"/>
                <a:gd name="T35" fmla="*/ 1356 h 2273"/>
                <a:gd name="T36" fmla="*/ 2972 w 2990"/>
                <a:gd name="T37" fmla="*/ 1183 h 2273"/>
                <a:gd name="T38" fmla="*/ 2905 w 2990"/>
                <a:gd name="T39" fmla="*/ 1053 h 2273"/>
                <a:gd name="T40" fmla="*/ 2864 w 2990"/>
                <a:gd name="T41" fmla="*/ 933 h 2273"/>
                <a:gd name="T42" fmla="*/ 2709 w 2990"/>
                <a:gd name="T43" fmla="*/ 854 h 2273"/>
                <a:gd name="T44" fmla="*/ 2524 w 2990"/>
                <a:gd name="T45" fmla="*/ 795 h 2273"/>
                <a:gd name="T46" fmla="*/ 2366 w 2990"/>
                <a:gd name="T47" fmla="*/ 742 h 2273"/>
                <a:gd name="T48" fmla="*/ 2309 w 2990"/>
                <a:gd name="T49" fmla="*/ 683 h 2273"/>
                <a:gd name="T50" fmla="*/ 2376 w 2990"/>
                <a:gd name="T51" fmla="*/ 592 h 2273"/>
                <a:gd name="T52" fmla="*/ 2390 w 2990"/>
                <a:gd name="T53" fmla="*/ 459 h 2273"/>
                <a:gd name="T54" fmla="*/ 2319 w 2990"/>
                <a:gd name="T55" fmla="*/ 303 h 2273"/>
                <a:gd name="T56" fmla="*/ 2248 w 2990"/>
                <a:gd name="T57" fmla="*/ 254 h 2273"/>
                <a:gd name="T58" fmla="*/ 2159 w 2990"/>
                <a:gd name="T59" fmla="*/ 221 h 2273"/>
                <a:gd name="T60" fmla="*/ 2077 w 2990"/>
                <a:gd name="T61" fmla="*/ 118 h 2273"/>
                <a:gd name="T62" fmla="*/ 2065 w 2990"/>
                <a:gd name="T63" fmla="*/ 32 h 2273"/>
                <a:gd name="T64" fmla="*/ 1970 w 2990"/>
                <a:gd name="T65" fmla="*/ 0 h 2273"/>
                <a:gd name="T66" fmla="*/ 1915 w 2990"/>
                <a:gd name="T67" fmla="*/ 85 h 2273"/>
                <a:gd name="T68" fmla="*/ 1797 w 2990"/>
                <a:gd name="T69" fmla="*/ 140 h 2273"/>
                <a:gd name="T70" fmla="*/ 1754 w 2990"/>
                <a:gd name="T71" fmla="*/ 319 h 2273"/>
                <a:gd name="T72" fmla="*/ 1644 w 2990"/>
                <a:gd name="T73" fmla="*/ 341 h 2273"/>
                <a:gd name="T74" fmla="*/ 1537 w 2990"/>
                <a:gd name="T75" fmla="*/ 303 h 2273"/>
                <a:gd name="T76" fmla="*/ 1449 w 2990"/>
                <a:gd name="T77" fmla="*/ 287 h 2273"/>
                <a:gd name="T78" fmla="*/ 1335 w 2990"/>
                <a:gd name="T79" fmla="*/ 488 h 2273"/>
                <a:gd name="T80" fmla="*/ 1376 w 2990"/>
                <a:gd name="T81" fmla="*/ 563 h 2273"/>
                <a:gd name="T82" fmla="*/ 1285 w 2990"/>
                <a:gd name="T83" fmla="*/ 577 h 2273"/>
                <a:gd name="T84" fmla="*/ 1177 w 2990"/>
                <a:gd name="T85" fmla="*/ 547 h 2273"/>
                <a:gd name="T86" fmla="*/ 1026 w 2990"/>
                <a:gd name="T87" fmla="*/ 555 h 2273"/>
                <a:gd name="T88" fmla="*/ 1061 w 2990"/>
                <a:gd name="T89" fmla="*/ 594 h 2273"/>
                <a:gd name="T90" fmla="*/ 1047 w 2990"/>
                <a:gd name="T91" fmla="*/ 695 h 2273"/>
                <a:gd name="T92" fmla="*/ 1051 w 2990"/>
                <a:gd name="T93" fmla="*/ 882 h 2273"/>
                <a:gd name="T94" fmla="*/ 966 w 2990"/>
                <a:gd name="T95" fmla="*/ 968 h 2273"/>
                <a:gd name="T96" fmla="*/ 921 w 2990"/>
                <a:gd name="T97" fmla="*/ 1071 h 2273"/>
                <a:gd name="T98" fmla="*/ 705 w 2990"/>
                <a:gd name="T99" fmla="*/ 1124 h 2273"/>
                <a:gd name="T100" fmla="*/ 585 w 2990"/>
                <a:gd name="T101" fmla="*/ 1146 h 2273"/>
                <a:gd name="T102" fmla="*/ 457 w 2990"/>
                <a:gd name="T103" fmla="*/ 1177 h 2273"/>
                <a:gd name="T104" fmla="*/ 319 w 2990"/>
                <a:gd name="T105" fmla="*/ 1210 h 2273"/>
                <a:gd name="T106" fmla="*/ 319 w 2990"/>
                <a:gd name="T107" fmla="*/ 1157 h 2273"/>
                <a:gd name="T108" fmla="*/ 220 w 2990"/>
                <a:gd name="T109" fmla="*/ 1165 h 2273"/>
                <a:gd name="T110" fmla="*/ 116 w 2990"/>
                <a:gd name="T111" fmla="*/ 1191 h 2273"/>
                <a:gd name="T112" fmla="*/ 39 w 2990"/>
                <a:gd name="T113" fmla="*/ 1275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rgbClr val="6E5118"/>
              </a:solidFill>
              <a:prstDash val="solid"/>
              <a:round/>
              <a:headEnd/>
              <a:tailEnd/>
            </a:ln>
          </p:spPr>
          <p:txBody>
            <a:bodyPr/>
            <a:lstStyle/>
            <a:p>
              <a:endParaRPr lang="zh-CN" altLang="en-US"/>
            </a:p>
          </p:txBody>
        </p:sp>
        <p:sp>
          <p:nvSpPr>
            <p:cNvPr id="11" name="Freeform 68"/>
            <p:cNvSpPr>
              <a:spLocks/>
            </p:cNvSpPr>
            <p:nvPr/>
          </p:nvSpPr>
          <p:spPr bwMode="gray">
            <a:xfrm>
              <a:off x="720" y="1296"/>
              <a:ext cx="1495" cy="1136"/>
            </a:xfrm>
            <a:custGeom>
              <a:avLst/>
              <a:gdLst>
                <a:gd name="T0" fmla="*/ 10 w 2990"/>
                <a:gd name="T1" fmla="*/ 1429 h 2273"/>
                <a:gd name="T2" fmla="*/ 94 w 2990"/>
                <a:gd name="T3" fmla="*/ 1462 h 2273"/>
                <a:gd name="T4" fmla="*/ 116 w 2990"/>
                <a:gd name="T5" fmla="*/ 1561 h 2273"/>
                <a:gd name="T6" fmla="*/ 114 w 2990"/>
                <a:gd name="T7" fmla="*/ 1679 h 2273"/>
                <a:gd name="T8" fmla="*/ 69 w 2990"/>
                <a:gd name="T9" fmla="*/ 1679 h 2273"/>
                <a:gd name="T10" fmla="*/ 0 w 2990"/>
                <a:gd name="T11" fmla="*/ 1716 h 2273"/>
                <a:gd name="T12" fmla="*/ 126 w 2990"/>
                <a:gd name="T13" fmla="*/ 1754 h 2273"/>
                <a:gd name="T14" fmla="*/ 185 w 2990"/>
                <a:gd name="T15" fmla="*/ 1825 h 2273"/>
                <a:gd name="T16" fmla="*/ 195 w 2990"/>
                <a:gd name="T17" fmla="*/ 1960 h 2273"/>
                <a:gd name="T18" fmla="*/ 281 w 2990"/>
                <a:gd name="T19" fmla="*/ 2029 h 2273"/>
                <a:gd name="T20" fmla="*/ 435 w 2990"/>
                <a:gd name="T21" fmla="*/ 2084 h 2273"/>
                <a:gd name="T22" fmla="*/ 608 w 2990"/>
                <a:gd name="T23" fmla="*/ 2065 h 2273"/>
                <a:gd name="T24" fmla="*/ 738 w 2990"/>
                <a:gd name="T25" fmla="*/ 2171 h 2273"/>
                <a:gd name="T26" fmla="*/ 1035 w 2990"/>
                <a:gd name="T27" fmla="*/ 2199 h 2273"/>
                <a:gd name="T28" fmla="*/ 1657 w 2990"/>
                <a:gd name="T29" fmla="*/ 2187 h 2273"/>
                <a:gd name="T30" fmla="*/ 2155 w 2990"/>
                <a:gd name="T31" fmla="*/ 2197 h 2273"/>
                <a:gd name="T32" fmla="*/ 2337 w 2990"/>
                <a:gd name="T33" fmla="*/ 1834 h 2273"/>
                <a:gd name="T34" fmla="*/ 2856 w 2990"/>
                <a:gd name="T35" fmla="*/ 1356 h 2273"/>
                <a:gd name="T36" fmla="*/ 2972 w 2990"/>
                <a:gd name="T37" fmla="*/ 1183 h 2273"/>
                <a:gd name="T38" fmla="*/ 2905 w 2990"/>
                <a:gd name="T39" fmla="*/ 1053 h 2273"/>
                <a:gd name="T40" fmla="*/ 2864 w 2990"/>
                <a:gd name="T41" fmla="*/ 933 h 2273"/>
                <a:gd name="T42" fmla="*/ 2709 w 2990"/>
                <a:gd name="T43" fmla="*/ 854 h 2273"/>
                <a:gd name="T44" fmla="*/ 2524 w 2990"/>
                <a:gd name="T45" fmla="*/ 795 h 2273"/>
                <a:gd name="T46" fmla="*/ 2366 w 2990"/>
                <a:gd name="T47" fmla="*/ 742 h 2273"/>
                <a:gd name="T48" fmla="*/ 2309 w 2990"/>
                <a:gd name="T49" fmla="*/ 683 h 2273"/>
                <a:gd name="T50" fmla="*/ 2376 w 2990"/>
                <a:gd name="T51" fmla="*/ 592 h 2273"/>
                <a:gd name="T52" fmla="*/ 2390 w 2990"/>
                <a:gd name="T53" fmla="*/ 459 h 2273"/>
                <a:gd name="T54" fmla="*/ 2319 w 2990"/>
                <a:gd name="T55" fmla="*/ 303 h 2273"/>
                <a:gd name="T56" fmla="*/ 2248 w 2990"/>
                <a:gd name="T57" fmla="*/ 254 h 2273"/>
                <a:gd name="T58" fmla="*/ 2159 w 2990"/>
                <a:gd name="T59" fmla="*/ 221 h 2273"/>
                <a:gd name="T60" fmla="*/ 2077 w 2990"/>
                <a:gd name="T61" fmla="*/ 118 h 2273"/>
                <a:gd name="T62" fmla="*/ 2065 w 2990"/>
                <a:gd name="T63" fmla="*/ 32 h 2273"/>
                <a:gd name="T64" fmla="*/ 1970 w 2990"/>
                <a:gd name="T65" fmla="*/ 0 h 2273"/>
                <a:gd name="T66" fmla="*/ 1915 w 2990"/>
                <a:gd name="T67" fmla="*/ 85 h 2273"/>
                <a:gd name="T68" fmla="*/ 1797 w 2990"/>
                <a:gd name="T69" fmla="*/ 140 h 2273"/>
                <a:gd name="T70" fmla="*/ 1754 w 2990"/>
                <a:gd name="T71" fmla="*/ 319 h 2273"/>
                <a:gd name="T72" fmla="*/ 1644 w 2990"/>
                <a:gd name="T73" fmla="*/ 341 h 2273"/>
                <a:gd name="T74" fmla="*/ 1537 w 2990"/>
                <a:gd name="T75" fmla="*/ 303 h 2273"/>
                <a:gd name="T76" fmla="*/ 1449 w 2990"/>
                <a:gd name="T77" fmla="*/ 287 h 2273"/>
                <a:gd name="T78" fmla="*/ 1335 w 2990"/>
                <a:gd name="T79" fmla="*/ 488 h 2273"/>
                <a:gd name="T80" fmla="*/ 1376 w 2990"/>
                <a:gd name="T81" fmla="*/ 563 h 2273"/>
                <a:gd name="T82" fmla="*/ 1285 w 2990"/>
                <a:gd name="T83" fmla="*/ 577 h 2273"/>
                <a:gd name="T84" fmla="*/ 1177 w 2990"/>
                <a:gd name="T85" fmla="*/ 547 h 2273"/>
                <a:gd name="T86" fmla="*/ 1026 w 2990"/>
                <a:gd name="T87" fmla="*/ 555 h 2273"/>
                <a:gd name="T88" fmla="*/ 1061 w 2990"/>
                <a:gd name="T89" fmla="*/ 594 h 2273"/>
                <a:gd name="T90" fmla="*/ 1047 w 2990"/>
                <a:gd name="T91" fmla="*/ 695 h 2273"/>
                <a:gd name="T92" fmla="*/ 1051 w 2990"/>
                <a:gd name="T93" fmla="*/ 882 h 2273"/>
                <a:gd name="T94" fmla="*/ 966 w 2990"/>
                <a:gd name="T95" fmla="*/ 968 h 2273"/>
                <a:gd name="T96" fmla="*/ 921 w 2990"/>
                <a:gd name="T97" fmla="*/ 1071 h 2273"/>
                <a:gd name="T98" fmla="*/ 705 w 2990"/>
                <a:gd name="T99" fmla="*/ 1124 h 2273"/>
                <a:gd name="T100" fmla="*/ 585 w 2990"/>
                <a:gd name="T101" fmla="*/ 1146 h 2273"/>
                <a:gd name="T102" fmla="*/ 457 w 2990"/>
                <a:gd name="T103" fmla="*/ 1177 h 2273"/>
                <a:gd name="T104" fmla="*/ 319 w 2990"/>
                <a:gd name="T105" fmla="*/ 1210 h 2273"/>
                <a:gd name="T106" fmla="*/ 319 w 2990"/>
                <a:gd name="T107" fmla="*/ 1157 h 2273"/>
                <a:gd name="T108" fmla="*/ 220 w 2990"/>
                <a:gd name="T109" fmla="*/ 1165 h 2273"/>
                <a:gd name="T110" fmla="*/ 116 w 2990"/>
                <a:gd name="T111" fmla="*/ 1191 h 2273"/>
                <a:gd name="T112" fmla="*/ 39 w 2990"/>
                <a:gd name="T113" fmla="*/ 1275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rgbClr val="6E5118"/>
              </a:solidFill>
              <a:prstDash val="solid"/>
              <a:round/>
              <a:headEnd/>
              <a:tailEnd/>
            </a:ln>
          </p:spPr>
          <p:txBody>
            <a:bodyPr/>
            <a:lstStyle/>
            <a:p>
              <a:endParaRPr lang="zh-CN" altLang="en-US"/>
            </a:p>
          </p:txBody>
        </p:sp>
        <p:sp>
          <p:nvSpPr>
            <p:cNvPr id="12" name="Freeform 69"/>
            <p:cNvSpPr>
              <a:spLocks/>
            </p:cNvSpPr>
            <p:nvPr/>
          </p:nvSpPr>
          <p:spPr bwMode="gray">
            <a:xfrm>
              <a:off x="900" y="2373"/>
              <a:ext cx="1448" cy="781"/>
            </a:xfrm>
            <a:custGeom>
              <a:avLst/>
              <a:gdLst>
                <a:gd name="T0" fmla="*/ 2728 w 2896"/>
                <a:gd name="T1" fmla="*/ 1504 h 1563"/>
                <a:gd name="T2" fmla="*/ 2658 w 2896"/>
                <a:gd name="T3" fmla="*/ 1490 h 1563"/>
                <a:gd name="T4" fmla="*/ 2632 w 2896"/>
                <a:gd name="T5" fmla="*/ 1522 h 1563"/>
                <a:gd name="T6" fmla="*/ 2612 w 2896"/>
                <a:gd name="T7" fmla="*/ 1514 h 1563"/>
                <a:gd name="T8" fmla="*/ 2492 w 2896"/>
                <a:gd name="T9" fmla="*/ 1474 h 1563"/>
                <a:gd name="T10" fmla="*/ 2502 w 2896"/>
                <a:gd name="T11" fmla="*/ 1453 h 1563"/>
                <a:gd name="T12" fmla="*/ 2518 w 2896"/>
                <a:gd name="T13" fmla="*/ 1396 h 1563"/>
                <a:gd name="T14" fmla="*/ 2463 w 2896"/>
                <a:gd name="T15" fmla="*/ 1307 h 1563"/>
                <a:gd name="T16" fmla="*/ 2414 w 2896"/>
                <a:gd name="T17" fmla="*/ 1325 h 1563"/>
                <a:gd name="T18" fmla="*/ 2354 w 2896"/>
                <a:gd name="T19" fmla="*/ 1366 h 1563"/>
                <a:gd name="T20" fmla="*/ 2272 w 2896"/>
                <a:gd name="T21" fmla="*/ 1335 h 1563"/>
                <a:gd name="T22" fmla="*/ 2228 w 2896"/>
                <a:gd name="T23" fmla="*/ 1331 h 1563"/>
                <a:gd name="T24" fmla="*/ 2142 w 2896"/>
                <a:gd name="T25" fmla="*/ 1394 h 1563"/>
                <a:gd name="T26" fmla="*/ 2043 w 2896"/>
                <a:gd name="T27" fmla="*/ 1423 h 1563"/>
                <a:gd name="T28" fmla="*/ 1963 w 2896"/>
                <a:gd name="T29" fmla="*/ 1506 h 1563"/>
                <a:gd name="T30" fmla="*/ 1837 w 2896"/>
                <a:gd name="T31" fmla="*/ 1555 h 1563"/>
                <a:gd name="T32" fmla="*/ 1770 w 2896"/>
                <a:gd name="T33" fmla="*/ 1528 h 1563"/>
                <a:gd name="T34" fmla="*/ 1723 w 2896"/>
                <a:gd name="T35" fmla="*/ 1480 h 1563"/>
                <a:gd name="T36" fmla="*/ 1601 w 2896"/>
                <a:gd name="T37" fmla="*/ 1459 h 1563"/>
                <a:gd name="T38" fmla="*/ 1557 w 2896"/>
                <a:gd name="T39" fmla="*/ 1415 h 1563"/>
                <a:gd name="T40" fmla="*/ 1455 w 2896"/>
                <a:gd name="T41" fmla="*/ 1472 h 1563"/>
                <a:gd name="T42" fmla="*/ 1390 w 2896"/>
                <a:gd name="T43" fmla="*/ 1537 h 1563"/>
                <a:gd name="T44" fmla="*/ 1339 w 2896"/>
                <a:gd name="T45" fmla="*/ 1561 h 1563"/>
                <a:gd name="T46" fmla="*/ 1356 w 2896"/>
                <a:gd name="T47" fmla="*/ 1492 h 1563"/>
                <a:gd name="T48" fmla="*/ 1321 w 2896"/>
                <a:gd name="T49" fmla="*/ 1437 h 1563"/>
                <a:gd name="T50" fmla="*/ 1205 w 2896"/>
                <a:gd name="T51" fmla="*/ 1465 h 1563"/>
                <a:gd name="T52" fmla="*/ 1053 w 2896"/>
                <a:gd name="T53" fmla="*/ 1409 h 1563"/>
                <a:gd name="T54" fmla="*/ 984 w 2896"/>
                <a:gd name="T55" fmla="*/ 1405 h 1563"/>
                <a:gd name="T56" fmla="*/ 884 w 2896"/>
                <a:gd name="T57" fmla="*/ 1346 h 1563"/>
                <a:gd name="T58" fmla="*/ 799 w 2896"/>
                <a:gd name="T59" fmla="*/ 1283 h 1563"/>
                <a:gd name="T60" fmla="*/ 709 w 2896"/>
                <a:gd name="T61" fmla="*/ 1207 h 1563"/>
                <a:gd name="T62" fmla="*/ 683 w 2896"/>
                <a:gd name="T63" fmla="*/ 1126 h 1563"/>
                <a:gd name="T64" fmla="*/ 632 w 2896"/>
                <a:gd name="T65" fmla="*/ 1154 h 1563"/>
                <a:gd name="T66" fmla="*/ 565 w 2896"/>
                <a:gd name="T67" fmla="*/ 1063 h 1563"/>
                <a:gd name="T68" fmla="*/ 437 w 2896"/>
                <a:gd name="T69" fmla="*/ 943 h 1563"/>
                <a:gd name="T70" fmla="*/ 356 w 2896"/>
                <a:gd name="T71" fmla="*/ 892 h 1563"/>
                <a:gd name="T72" fmla="*/ 295 w 2896"/>
                <a:gd name="T73" fmla="*/ 913 h 1563"/>
                <a:gd name="T74" fmla="*/ 183 w 2896"/>
                <a:gd name="T75" fmla="*/ 782 h 1563"/>
                <a:gd name="T76" fmla="*/ 73 w 2896"/>
                <a:gd name="T77" fmla="*/ 677 h 1563"/>
                <a:gd name="T78" fmla="*/ 40 w 2896"/>
                <a:gd name="T79" fmla="*/ 650 h 1563"/>
                <a:gd name="T80" fmla="*/ 0 w 2896"/>
                <a:gd name="T81" fmla="*/ 628 h 1563"/>
                <a:gd name="T82" fmla="*/ 12 w 2896"/>
                <a:gd name="T83" fmla="*/ 541 h 1563"/>
                <a:gd name="T84" fmla="*/ 6 w 2896"/>
                <a:gd name="T85" fmla="*/ 449 h 1563"/>
                <a:gd name="T86" fmla="*/ 44 w 2896"/>
                <a:gd name="T87" fmla="*/ 437 h 1563"/>
                <a:gd name="T88" fmla="*/ 87 w 2896"/>
                <a:gd name="T89" fmla="*/ 473 h 1563"/>
                <a:gd name="T90" fmla="*/ 152 w 2896"/>
                <a:gd name="T91" fmla="*/ 451 h 1563"/>
                <a:gd name="T92" fmla="*/ 169 w 2896"/>
                <a:gd name="T93" fmla="*/ 360 h 1563"/>
                <a:gd name="T94" fmla="*/ 99 w 2896"/>
                <a:gd name="T95" fmla="*/ 305 h 1563"/>
                <a:gd name="T96" fmla="*/ 118 w 2896"/>
                <a:gd name="T97" fmla="*/ 205 h 1563"/>
                <a:gd name="T98" fmla="*/ 154 w 2896"/>
                <a:gd name="T99" fmla="*/ 146 h 1563"/>
                <a:gd name="T100" fmla="*/ 284 w 2896"/>
                <a:gd name="T101" fmla="*/ 105 h 1563"/>
                <a:gd name="T102" fmla="*/ 589 w 2896"/>
                <a:gd name="T103" fmla="*/ 81 h 1563"/>
                <a:gd name="T104" fmla="*/ 1032 w 2896"/>
                <a:gd name="T105" fmla="*/ 81 h 1563"/>
                <a:gd name="T106" fmla="*/ 1461 w 2896"/>
                <a:gd name="T107" fmla="*/ 12 h 1563"/>
                <a:gd name="T108" fmla="*/ 1667 w 2896"/>
                <a:gd name="T109" fmla="*/ 158 h 1563"/>
                <a:gd name="T110" fmla="*/ 1595 w 2896"/>
                <a:gd name="T111" fmla="*/ 431 h 1563"/>
                <a:gd name="T112" fmla="*/ 1870 w 2896"/>
                <a:gd name="T113" fmla="*/ 665 h 1563"/>
                <a:gd name="T114" fmla="*/ 2207 w 2896"/>
                <a:gd name="T115" fmla="*/ 756 h 1563"/>
                <a:gd name="T116" fmla="*/ 2557 w 2896"/>
                <a:gd name="T117" fmla="*/ 939 h 1563"/>
                <a:gd name="T118" fmla="*/ 2740 w 2896"/>
                <a:gd name="T119" fmla="*/ 803 h 1563"/>
                <a:gd name="T120" fmla="*/ 2841 w 2896"/>
                <a:gd name="T121" fmla="*/ 1033 h 1563"/>
                <a:gd name="T122" fmla="*/ 2849 w 2896"/>
                <a:gd name="T123" fmla="*/ 1413 h 1563"/>
                <a:gd name="T124" fmla="*/ 2754 w 2896"/>
                <a:gd name="T125" fmla="*/ 1539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rgbClr val="6E5118"/>
              </a:solidFill>
              <a:prstDash val="solid"/>
              <a:round/>
              <a:headEnd/>
              <a:tailEnd/>
            </a:ln>
          </p:spPr>
          <p:txBody>
            <a:bodyPr/>
            <a:lstStyle/>
            <a:p>
              <a:endParaRPr lang="zh-CN" altLang="en-US"/>
            </a:p>
          </p:txBody>
        </p:sp>
        <p:sp>
          <p:nvSpPr>
            <p:cNvPr id="13" name="Freeform 70"/>
            <p:cNvSpPr>
              <a:spLocks/>
            </p:cNvSpPr>
            <p:nvPr/>
          </p:nvSpPr>
          <p:spPr bwMode="gray">
            <a:xfrm>
              <a:off x="900" y="2373"/>
              <a:ext cx="1448" cy="781"/>
            </a:xfrm>
            <a:custGeom>
              <a:avLst/>
              <a:gdLst>
                <a:gd name="T0" fmla="*/ 2728 w 2896"/>
                <a:gd name="T1" fmla="*/ 1504 h 1563"/>
                <a:gd name="T2" fmla="*/ 2658 w 2896"/>
                <a:gd name="T3" fmla="*/ 1490 h 1563"/>
                <a:gd name="T4" fmla="*/ 2632 w 2896"/>
                <a:gd name="T5" fmla="*/ 1522 h 1563"/>
                <a:gd name="T6" fmla="*/ 2612 w 2896"/>
                <a:gd name="T7" fmla="*/ 1514 h 1563"/>
                <a:gd name="T8" fmla="*/ 2492 w 2896"/>
                <a:gd name="T9" fmla="*/ 1474 h 1563"/>
                <a:gd name="T10" fmla="*/ 2502 w 2896"/>
                <a:gd name="T11" fmla="*/ 1453 h 1563"/>
                <a:gd name="T12" fmla="*/ 2518 w 2896"/>
                <a:gd name="T13" fmla="*/ 1396 h 1563"/>
                <a:gd name="T14" fmla="*/ 2463 w 2896"/>
                <a:gd name="T15" fmla="*/ 1307 h 1563"/>
                <a:gd name="T16" fmla="*/ 2414 w 2896"/>
                <a:gd name="T17" fmla="*/ 1325 h 1563"/>
                <a:gd name="T18" fmla="*/ 2354 w 2896"/>
                <a:gd name="T19" fmla="*/ 1366 h 1563"/>
                <a:gd name="T20" fmla="*/ 2272 w 2896"/>
                <a:gd name="T21" fmla="*/ 1335 h 1563"/>
                <a:gd name="T22" fmla="*/ 2228 w 2896"/>
                <a:gd name="T23" fmla="*/ 1331 h 1563"/>
                <a:gd name="T24" fmla="*/ 2142 w 2896"/>
                <a:gd name="T25" fmla="*/ 1394 h 1563"/>
                <a:gd name="T26" fmla="*/ 2043 w 2896"/>
                <a:gd name="T27" fmla="*/ 1423 h 1563"/>
                <a:gd name="T28" fmla="*/ 1963 w 2896"/>
                <a:gd name="T29" fmla="*/ 1506 h 1563"/>
                <a:gd name="T30" fmla="*/ 1837 w 2896"/>
                <a:gd name="T31" fmla="*/ 1555 h 1563"/>
                <a:gd name="T32" fmla="*/ 1770 w 2896"/>
                <a:gd name="T33" fmla="*/ 1528 h 1563"/>
                <a:gd name="T34" fmla="*/ 1723 w 2896"/>
                <a:gd name="T35" fmla="*/ 1480 h 1563"/>
                <a:gd name="T36" fmla="*/ 1601 w 2896"/>
                <a:gd name="T37" fmla="*/ 1459 h 1563"/>
                <a:gd name="T38" fmla="*/ 1557 w 2896"/>
                <a:gd name="T39" fmla="*/ 1415 h 1563"/>
                <a:gd name="T40" fmla="*/ 1455 w 2896"/>
                <a:gd name="T41" fmla="*/ 1472 h 1563"/>
                <a:gd name="T42" fmla="*/ 1390 w 2896"/>
                <a:gd name="T43" fmla="*/ 1537 h 1563"/>
                <a:gd name="T44" fmla="*/ 1339 w 2896"/>
                <a:gd name="T45" fmla="*/ 1561 h 1563"/>
                <a:gd name="T46" fmla="*/ 1356 w 2896"/>
                <a:gd name="T47" fmla="*/ 1492 h 1563"/>
                <a:gd name="T48" fmla="*/ 1321 w 2896"/>
                <a:gd name="T49" fmla="*/ 1437 h 1563"/>
                <a:gd name="T50" fmla="*/ 1205 w 2896"/>
                <a:gd name="T51" fmla="*/ 1465 h 1563"/>
                <a:gd name="T52" fmla="*/ 1053 w 2896"/>
                <a:gd name="T53" fmla="*/ 1409 h 1563"/>
                <a:gd name="T54" fmla="*/ 984 w 2896"/>
                <a:gd name="T55" fmla="*/ 1405 h 1563"/>
                <a:gd name="T56" fmla="*/ 884 w 2896"/>
                <a:gd name="T57" fmla="*/ 1346 h 1563"/>
                <a:gd name="T58" fmla="*/ 799 w 2896"/>
                <a:gd name="T59" fmla="*/ 1283 h 1563"/>
                <a:gd name="T60" fmla="*/ 709 w 2896"/>
                <a:gd name="T61" fmla="*/ 1207 h 1563"/>
                <a:gd name="T62" fmla="*/ 683 w 2896"/>
                <a:gd name="T63" fmla="*/ 1126 h 1563"/>
                <a:gd name="T64" fmla="*/ 632 w 2896"/>
                <a:gd name="T65" fmla="*/ 1154 h 1563"/>
                <a:gd name="T66" fmla="*/ 565 w 2896"/>
                <a:gd name="T67" fmla="*/ 1063 h 1563"/>
                <a:gd name="T68" fmla="*/ 437 w 2896"/>
                <a:gd name="T69" fmla="*/ 943 h 1563"/>
                <a:gd name="T70" fmla="*/ 356 w 2896"/>
                <a:gd name="T71" fmla="*/ 892 h 1563"/>
                <a:gd name="T72" fmla="*/ 295 w 2896"/>
                <a:gd name="T73" fmla="*/ 913 h 1563"/>
                <a:gd name="T74" fmla="*/ 183 w 2896"/>
                <a:gd name="T75" fmla="*/ 782 h 1563"/>
                <a:gd name="T76" fmla="*/ 73 w 2896"/>
                <a:gd name="T77" fmla="*/ 677 h 1563"/>
                <a:gd name="T78" fmla="*/ 40 w 2896"/>
                <a:gd name="T79" fmla="*/ 650 h 1563"/>
                <a:gd name="T80" fmla="*/ 0 w 2896"/>
                <a:gd name="T81" fmla="*/ 628 h 1563"/>
                <a:gd name="T82" fmla="*/ 12 w 2896"/>
                <a:gd name="T83" fmla="*/ 541 h 1563"/>
                <a:gd name="T84" fmla="*/ 6 w 2896"/>
                <a:gd name="T85" fmla="*/ 449 h 1563"/>
                <a:gd name="T86" fmla="*/ 44 w 2896"/>
                <a:gd name="T87" fmla="*/ 437 h 1563"/>
                <a:gd name="T88" fmla="*/ 87 w 2896"/>
                <a:gd name="T89" fmla="*/ 473 h 1563"/>
                <a:gd name="T90" fmla="*/ 152 w 2896"/>
                <a:gd name="T91" fmla="*/ 451 h 1563"/>
                <a:gd name="T92" fmla="*/ 169 w 2896"/>
                <a:gd name="T93" fmla="*/ 360 h 1563"/>
                <a:gd name="T94" fmla="*/ 99 w 2896"/>
                <a:gd name="T95" fmla="*/ 305 h 1563"/>
                <a:gd name="T96" fmla="*/ 118 w 2896"/>
                <a:gd name="T97" fmla="*/ 205 h 1563"/>
                <a:gd name="T98" fmla="*/ 154 w 2896"/>
                <a:gd name="T99" fmla="*/ 146 h 1563"/>
                <a:gd name="T100" fmla="*/ 284 w 2896"/>
                <a:gd name="T101" fmla="*/ 105 h 1563"/>
                <a:gd name="T102" fmla="*/ 589 w 2896"/>
                <a:gd name="T103" fmla="*/ 81 h 1563"/>
                <a:gd name="T104" fmla="*/ 1032 w 2896"/>
                <a:gd name="T105" fmla="*/ 81 h 1563"/>
                <a:gd name="T106" fmla="*/ 1461 w 2896"/>
                <a:gd name="T107" fmla="*/ 12 h 1563"/>
                <a:gd name="T108" fmla="*/ 1667 w 2896"/>
                <a:gd name="T109" fmla="*/ 158 h 1563"/>
                <a:gd name="T110" fmla="*/ 1595 w 2896"/>
                <a:gd name="T111" fmla="*/ 431 h 1563"/>
                <a:gd name="T112" fmla="*/ 1870 w 2896"/>
                <a:gd name="T113" fmla="*/ 665 h 1563"/>
                <a:gd name="T114" fmla="*/ 2207 w 2896"/>
                <a:gd name="T115" fmla="*/ 756 h 1563"/>
                <a:gd name="T116" fmla="*/ 2557 w 2896"/>
                <a:gd name="T117" fmla="*/ 939 h 1563"/>
                <a:gd name="T118" fmla="*/ 2740 w 2896"/>
                <a:gd name="T119" fmla="*/ 803 h 1563"/>
                <a:gd name="T120" fmla="*/ 2841 w 2896"/>
                <a:gd name="T121" fmla="*/ 1033 h 1563"/>
                <a:gd name="T122" fmla="*/ 2849 w 2896"/>
                <a:gd name="T123" fmla="*/ 1413 h 1563"/>
                <a:gd name="T124" fmla="*/ 2754 w 2896"/>
                <a:gd name="T125" fmla="*/ 1539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rgbClr val="6E5118"/>
              </a:solidFill>
              <a:prstDash val="solid"/>
              <a:round/>
              <a:headEnd/>
              <a:tailEnd/>
            </a:ln>
          </p:spPr>
          <p:txBody>
            <a:bodyPr/>
            <a:lstStyle/>
            <a:p>
              <a:endParaRPr lang="zh-CN" altLang="en-US"/>
            </a:p>
          </p:txBody>
        </p:sp>
        <p:sp>
          <p:nvSpPr>
            <p:cNvPr id="14" name="Freeform 71"/>
            <p:cNvSpPr>
              <a:spLocks/>
            </p:cNvSpPr>
            <p:nvPr/>
          </p:nvSpPr>
          <p:spPr bwMode="gray">
            <a:xfrm>
              <a:off x="2215" y="3052"/>
              <a:ext cx="676" cy="694"/>
            </a:xfrm>
            <a:custGeom>
              <a:avLst/>
              <a:gdLst>
                <a:gd name="T0" fmla="*/ 1185 w 1352"/>
                <a:gd name="T1" fmla="*/ 1032 h 1388"/>
                <a:gd name="T2" fmla="*/ 1150 w 1352"/>
                <a:gd name="T3" fmla="*/ 1067 h 1388"/>
                <a:gd name="T4" fmla="*/ 1118 w 1352"/>
                <a:gd name="T5" fmla="*/ 1106 h 1388"/>
                <a:gd name="T6" fmla="*/ 1059 w 1352"/>
                <a:gd name="T7" fmla="*/ 1114 h 1388"/>
                <a:gd name="T8" fmla="*/ 1030 w 1352"/>
                <a:gd name="T9" fmla="*/ 1124 h 1388"/>
                <a:gd name="T10" fmla="*/ 992 w 1352"/>
                <a:gd name="T11" fmla="*/ 1140 h 1388"/>
                <a:gd name="T12" fmla="*/ 959 w 1352"/>
                <a:gd name="T13" fmla="*/ 1116 h 1388"/>
                <a:gd name="T14" fmla="*/ 949 w 1352"/>
                <a:gd name="T15" fmla="*/ 1140 h 1388"/>
                <a:gd name="T16" fmla="*/ 925 w 1352"/>
                <a:gd name="T17" fmla="*/ 1136 h 1388"/>
                <a:gd name="T18" fmla="*/ 913 w 1352"/>
                <a:gd name="T19" fmla="*/ 1122 h 1388"/>
                <a:gd name="T20" fmla="*/ 874 w 1352"/>
                <a:gd name="T21" fmla="*/ 1159 h 1388"/>
                <a:gd name="T22" fmla="*/ 809 w 1352"/>
                <a:gd name="T23" fmla="*/ 1128 h 1388"/>
                <a:gd name="T24" fmla="*/ 754 w 1352"/>
                <a:gd name="T25" fmla="*/ 1159 h 1388"/>
                <a:gd name="T26" fmla="*/ 695 w 1352"/>
                <a:gd name="T27" fmla="*/ 1169 h 1388"/>
                <a:gd name="T28" fmla="*/ 646 w 1352"/>
                <a:gd name="T29" fmla="*/ 1209 h 1388"/>
                <a:gd name="T30" fmla="*/ 675 w 1352"/>
                <a:gd name="T31" fmla="*/ 1317 h 1388"/>
                <a:gd name="T32" fmla="*/ 658 w 1352"/>
                <a:gd name="T33" fmla="*/ 1382 h 1388"/>
                <a:gd name="T34" fmla="*/ 581 w 1352"/>
                <a:gd name="T35" fmla="*/ 1362 h 1388"/>
                <a:gd name="T36" fmla="*/ 565 w 1352"/>
                <a:gd name="T37" fmla="*/ 1287 h 1388"/>
                <a:gd name="T38" fmla="*/ 518 w 1352"/>
                <a:gd name="T39" fmla="*/ 1317 h 1388"/>
                <a:gd name="T40" fmla="*/ 451 w 1352"/>
                <a:gd name="T41" fmla="*/ 1343 h 1388"/>
                <a:gd name="T42" fmla="*/ 394 w 1352"/>
                <a:gd name="T43" fmla="*/ 1307 h 1388"/>
                <a:gd name="T44" fmla="*/ 378 w 1352"/>
                <a:gd name="T45" fmla="*/ 1240 h 1388"/>
                <a:gd name="T46" fmla="*/ 303 w 1352"/>
                <a:gd name="T47" fmla="*/ 1232 h 1388"/>
                <a:gd name="T48" fmla="*/ 268 w 1352"/>
                <a:gd name="T49" fmla="*/ 1201 h 1388"/>
                <a:gd name="T50" fmla="*/ 285 w 1352"/>
                <a:gd name="T51" fmla="*/ 1120 h 1388"/>
                <a:gd name="T52" fmla="*/ 315 w 1352"/>
                <a:gd name="T53" fmla="*/ 1065 h 1388"/>
                <a:gd name="T54" fmla="*/ 254 w 1352"/>
                <a:gd name="T55" fmla="*/ 1051 h 1388"/>
                <a:gd name="T56" fmla="*/ 211 w 1352"/>
                <a:gd name="T57" fmla="*/ 980 h 1388"/>
                <a:gd name="T58" fmla="*/ 187 w 1352"/>
                <a:gd name="T59" fmla="*/ 908 h 1388"/>
                <a:gd name="T60" fmla="*/ 205 w 1352"/>
                <a:gd name="T61" fmla="*/ 874 h 1388"/>
                <a:gd name="T62" fmla="*/ 193 w 1352"/>
                <a:gd name="T63" fmla="*/ 868 h 1388"/>
                <a:gd name="T64" fmla="*/ 97 w 1352"/>
                <a:gd name="T65" fmla="*/ 882 h 1388"/>
                <a:gd name="T66" fmla="*/ 34 w 1352"/>
                <a:gd name="T67" fmla="*/ 915 h 1388"/>
                <a:gd name="T68" fmla="*/ 10 w 1352"/>
                <a:gd name="T69" fmla="*/ 896 h 1388"/>
                <a:gd name="T70" fmla="*/ 32 w 1352"/>
                <a:gd name="T71" fmla="*/ 862 h 1388"/>
                <a:gd name="T72" fmla="*/ 14 w 1352"/>
                <a:gd name="T73" fmla="*/ 823 h 1388"/>
                <a:gd name="T74" fmla="*/ 22 w 1352"/>
                <a:gd name="T75" fmla="*/ 758 h 1388"/>
                <a:gd name="T76" fmla="*/ 61 w 1352"/>
                <a:gd name="T77" fmla="*/ 685 h 1388"/>
                <a:gd name="T78" fmla="*/ 114 w 1352"/>
                <a:gd name="T79" fmla="*/ 646 h 1388"/>
                <a:gd name="T80" fmla="*/ 152 w 1352"/>
                <a:gd name="T81" fmla="*/ 599 h 1388"/>
                <a:gd name="T82" fmla="*/ 197 w 1352"/>
                <a:gd name="T83" fmla="*/ 522 h 1388"/>
                <a:gd name="T84" fmla="*/ 213 w 1352"/>
                <a:gd name="T85" fmla="*/ 358 h 1388"/>
                <a:gd name="T86" fmla="*/ 189 w 1352"/>
                <a:gd name="T87" fmla="*/ 286 h 1388"/>
                <a:gd name="T88" fmla="*/ 126 w 1352"/>
                <a:gd name="T89" fmla="*/ 242 h 1388"/>
                <a:gd name="T90" fmla="*/ 203 w 1352"/>
                <a:gd name="T91" fmla="*/ 168 h 1388"/>
                <a:gd name="T92" fmla="*/ 311 w 1352"/>
                <a:gd name="T93" fmla="*/ 177 h 1388"/>
                <a:gd name="T94" fmla="*/ 447 w 1352"/>
                <a:gd name="T95" fmla="*/ 242 h 1388"/>
                <a:gd name="T96" fmla="*/ 681 w 1352"/>
                <a:gd name="T97" fmla="*/ 551 h 1388"/>
                <a:gd name="T98" fmla="*/ 856 w 1352"/>
                <a:gd name="T99" fmla="*/ 435 h 1388"/>
                <a:gd name="T100" fmla="*/ 917 w 1352"/>
                <a:gd name="T101" fmla="*/ 199 h 1388"/>
                <a:gd name="T102" fmla="*/ 994 w 1352"/>
                <a:gd name="T103" fmla="*/ 103 h 1388"/>
                <a:gd name="T104" fmla="*/ 1154 w 1352"/>
                <a:gd name="T105" fmla="*/ 189 h 1388"/>
                <a:gd name="T106" fmla="*/ 1061 w 1352"/>
                <a:gd name="T107" fmla="*/ 327 h 1388"/>
                <a:gd name="T108" fmla="*/ 961 w 1352"/>
                <a:gd name="T109" fmla="*/ 404 h 1388"/>
                <a:gd name="T110" fmla="*/ 1104 w 1352"/>
                <a:gd name="T111" fmla="*/ 490 h 1388"/>
                <a:gd name="T112" fmla="*/ 1118 w 1352"/>
                <a:gd name="T113" fmla="*/ 732 h 1388"/>
                <a:gd name="T114" fmla="*/ 1197 w 1352"/>
                <a:gd name="T115" fmla="*/ 864 h 1388"/>
                <a:gd name="T116" fmla="*/ 1352 w 1352"/>
                <a:gd name="T117" fmla="*/ 90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rgbClr val="6E5118"/>
              </a:solidFill>
              <a:prstDash val="solid"/>
              <a:round/>
              <a:headEnd/>
              <a:tailEnd/>
            </a:ln>
          </p:spPr>
          <p:txBody>
            <a:bodyPr/>
            <a:lstStyle/>
            <a:p>
              <a:endParaRPr lang="zh-CN" altLang="en-US"/>
            </a:p>
          </p:txBody>
        </p:sp>
        <p:sp>
          <p:nvSpPr>
            <p:cNvPr id="15" name="Freeform 72"/>
            <p:cNvSpPr>
              <a:spLocks/>
            </p:cNvSpPr>
            <p:nvPr/>
          </p:nvSpPr>
          <p:spPr bwMode="gray">
            <a:xfrm>
              <a:off x="2215" y="3052"/>
              <a:ext cx="676" cy="694"/>
            </a:xfrm>
            <a:custGeom>
              <a:avLst/>
              <a:gdLst>
                <a:gd name="T0" fmla="*/ 1185 w 1352"/>
                <a:gd name="T1" fmla="*/ 1032 h 1388"/>
                <a:gd name="T2" fmla="*/ 1150 w 1352"/>
                <a:gd name="T3" fmla="*/ 1067 h 1388"/>
                <a:gd name="T4" fmla="*/ 1118 w 1352"/>
                <a:gd name="T5" fmla="*/ 1106 h 1388"/>
                <a:gd name="T6" fmla="*/ 1059 w 1352"/>
                <a:gd name="T7" fmla="*/ 1114 h 1388"/>
                <a:gd name="T8" fmla="*/ 1030 w 1352"/>
                <a:gd name="T9" fmla="*/ 1124 h 1388"/>
                <a:gd name="T10" fmla="*/ 992 w 1352"/>
                <a:gd name="T11" fmla="*/ 1140 h 1388"/>
                <a:gd name="T12" fmla="*/ 959 w 1352"/>
                <a:gd name="T13" fmla="*/ 1116 h 1388"/>
                <a:gd name="T14" fmla="*/ 949 w 1352"/>
                <a:gd name="T15" fmla="*/ 1140 h 1388"/>
                <a:gd name="T16" fmla="*/ 925 w 1352"/>
                <a:gd name="T17" fmla="*/ 1136 h 1388"/>
                <a:gd name="T18" fmla="*/ 913 w 1352"/>
                <a:gd name="T19" fmla="*/ 1122 h 1388"/>
                <a:gd name="T20" fmla="*/ 874 w 1352"/>
                <a:gd name="T21" fmla="*/ 1159 h 1388"/>
                <a:gd name="T22" fmla="*/ 809 w 1352"/>
                <a:gd name="T23" fmla="*/ 1128 h 1388"/>
                <a:gd name="T24" fmla="*/ 754 w 1352"/>
                <a:gd name="T25" fmla="*/ 1159 h 1388"/>
                <a:gd name="T26" fmla="*/ 695 w 1352"/>
                <a:gd name="T27" fmla="*/ 1169 h 1388"/>
                <a:gd name="T28" fmla="*/ 646 w 1352"/>
                <a:gd name="T29" fmla="*/ 1209 h 1388"/>
                <a:gd name="T30" fmla="*/ 675 w 1352"/>
                <a:gd name="T31" fmla="*/ 1317 h 1388"/>
                <a:gd name="T32" fmla="*/ 658 w 1352"/>
                <a:gd name="T33" fmla="*/ 1382 h 1388"/>
                <a:gd name="T34" fmla="*/ 581 w 1352"/>
                <a:gd name="T35" fmla="*/ 1362 h 1388"/>
                <a:gd name="T36" fmla="*/ 565 w 1352"/>
                <a:gd name="T37" fmla="*/ 1287 h 1388"/>
                <a:gd name="T38" fmla="*/ 518 w 1352"/>
                <a:gd name="T39" fmla="*/ 1317 h 1388"/>
                <a:gd name="T40" fmla="*/ 451 w 1352"/>
                <a:gd name="T41" fmla="*/ 1343 h 1388"/>
                <a:gd name="T42" fmla="*/ 394 w 1352"/>
                <a:gd name="T43" fmla="*/ 1307 h 1388"/>
                <a:gd name="T44" fmla="*/ 378 w 1352"/>
                <a:gd name="T45" fmla="*/ 1240 h 1388"/>
                <a:gd name="T46" fmla="*/ 303 w 1352"/>
                <a:gd name="T47" fmla="*/ 1232 h 1388"/>
                <a:gd name="T48" fmla="*/ 268 w 1352"/>
                <a:gd name="T49" fmla="*/ 1201 h 1388"/>
                <a:gd name="T50" fmla="*/ 285 w 1352"/>
                <a:gd name="T51" fmla="*/ 1120 h 1388"/>
                <a:gd name="T52" fmla="*/ 315 w 1352"/>
                <a:gd name="T53" fmla="*/ 1065 h 1388"/>
                <a:gd name="T54" fmla="*/ 254 w 1352"/>
                <a:gd name="T55" fmla="*/ 1051 h 1388"/>
                <a:gd name="T56" fmla="*/ 211 w 1352"/>
                <a:gd name="T57" fmla="*/ 980 h 1388"/>
                <a:gd name="T58" fmla="*/ 187 w 1352"/>
                <a:gd name="T59" fmla="*/ 908 h 1388"/>
                <a:gd name="T60" fmla="*/ 205 w 1352"/>
                <a:gd name="T61" fmla="*/ 874 h 1388"/>
                <a:gd name="T62" fmla="*/ 193 w 1352"/>
                <a:gd name="T63" fmla="*/ 868 h 1388"/>
                <a:gd name="T64" fmla="*/ 97 w 1352"/>
                <a:gd name="T65" fmla="*/ 882 h 1388"/>
                <a:gd name="T66" fmla="*/ 34 w 1352"/>
                <a:gd name="T67" fmla="*/ 915 h 1388"/>
                <a:gd name="T68" fmla="*/ 10 w 1352"/>
                <a:gd name="T69" fmla="*/ 896 h 1388"/>
                <a:gd name="T70" fmla="*/ 32 w 1352"/>
                <a:gd name="T71" fmla="*/ 862 h 1388"/>
                <a:gd name="T72" fmla="*/ 14 w 1352"/>
                <a:gd name="T73" fmla="*/ 823 h 1388"/>
                <a:gd name="T74" fmla="*/ 22 w 1352"/>
                <a:gd name="T75" fmla="*/ 758 h 1388"/>
                <a:gd name="T76" fmla="*/ 61 w 1352"/>
                <a:gd name="T77" fmla="*/ 685 h 1388"/>
                <a:gd name="T78" fmla="*/ 114 w 1352"/>
                <a:gd name="T79" fmla="*/ 646 h 1388"/>
                <a:gd name="T80" fmla="*/ 152 w 1352"/>
                <a:gd name="T81" fmla="*/ 599 h 1388"/>
                <a:gd name="T82" fmla="*/ 197 w 1352"/>
                <a:gd name="T83" fmla="*/ 522 h 1388"/>
                <a:gd name="T84" fmla="*/ 213 w 1352"/>
                <a:gd name="T85" fmla="*/ 358 h 1388"/>
                <a:gd name="T86" fmla="*/ 189 w 1352"/>
                <a:gd name="T87" fmla="*/ 286 h 1388"/>
                <a:gd name="T88" fmla="*/ 126 w 1352"/>
                <a:gd name="T89" fmla="*/ 242 h 1388"/>
                <a:gd name="T90" fmla="*/ 203 w 1352"/>
                <a:gd name="T91" fmla="*/ 168 h 1388"/>
                <a:gd name="T92" fmla="*/ 311 w 1352"/>
                <a:gd name="T93" fmla="*/ 177 h 1388"/>
                <a:gd name="T94" fmla="*/ 447 w 1352"/>
                <a:gd name="T95" fmla="*/ 242 h 1388"/>
                <a:gd name="T96" fmla="*/ 681 w 1352"/>
                <a:gd name="T97" fmla="*/ 551 h 1388"/>
                <a:gd name="T98" fmla="*/ 856 w 1352"/>
                <a:gd name="T99" fmla="*/ 435 h 1388"/>
                <a:gd name="T100" fmla="*/ 917 w 1352"/>
                <a:gd name="T101" fmla="*/ 199 h 1388"/>
                <a:gd name="T102" fmla="*/ 994 w 1352"/>
                <a:gd name="T103" fmla="*/ 103 h 1388"/>
                <a:gd name="T104" fmla="*/ 1154 w 1352"/>
                <a:gd name="T105" fmla="*/ 189 h 1388"/>
                <a:gd name="T106" fmla="*/ 1061 w 1352"/>
                <a:gd name="T107" fmla="*/ 327 h 1388"/>
                <a:gd name="T108" fmla="*/ 961 w 1352"/>
                <a:gd name="T109" fmla="*/ 404 h 1388"/>
                <a:gd name="T110" fmla="*/ 1104 w 1352"/>
                <a:gd name="T111" fmla="*/ 490 h 1388"/>
                <a:gd name="T112" fmla="*/ 1118 w 1352"/>
                <a:gd name="T113" fmla="*/ 732 h 1388"/>
                <a:gd name="T114" fmla="*/ 1197 w 1352"/>
                <a:gd name="T115" fmla="*/ 864 h 1388"/>
                <a:gd name="T116" fmla="*/ 1352 w 1352"/>
                <a:gd name="T117" fmla="*/ 90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rgbClr val="6E5118"/>
              </a:solidFill>
              <a:prstDash val="solid"/>
              <a:round/>
              <a:headEnd/>
              <a:tailEnd/>
            </a:ln>
          </p:spPr>
          <p:txBody>
            <a:bodyPr/>
            <a:lstStyle/>
            <a:p>
              <a:endParaRPr lang="zh-CN" altLang="en-US"/>
            </a:p>
          </p:txBody>
        </p:sp>
        <p:sp>
          <p:nvSpPr>
            <p:cNvPr id="16" name="Freeform 73"/>
            <p:cNvSpPr>
              <a:spLocks/>
            </p:cNvSpPr>
            <p:nvPr/>
          </p:nvSpPr>
          <p:spPr bwMode="gray">
            <a:xfrm>
              <a:off x="2755" y="3269"/>
              <a:ext cx="596" cy="432"/>
            </a:xfrm>
            <a:custGeom>
              <a:avLst/>
              <a:gdLst>
                <a:gd name="T0" fmla="*/ 836 w 1191"/>
                <a:gd name="T1" fmla="*/ 852 h 864"/>
                <a:gd name="T2" fmla="*/ 807 w 1191"/>
                <a:gd name="T3" fmla="*/ 860 h 864"/>
                <a:gd name="T4" fmla="*/ 777 w 1191"/>
                <a:gd name="T5" fmla="*/ 856 h 864"/>
                <a:gd name="T6" fmla="*/ 744 w 1191"/>
                <a:gd name="T7" fmla="*/ 837 h 864"/>
                <a:gd name="T8" fmla="*/ 718 w 1191"/>
                <a:gd name="T9" fmla="*/ 837 h 864"/>
                <a:gd name="T10" fmla="*/ 693 w 1191"/>
                <a:gd name="T11" fmla="*/ 811 h 864"/>
                <a:gd name="T12" fmla="*/ 673 w 1191"/>
                <a:gd name="T13" fmla="*/ 799 h 864"/>
                <a:gd name="T14" fmla="*/ 651 w 1191"/>
                <a:gd name="T15" fmla="*/ 839 h 864"/>
                <a:gd name="T16" fmla="*/ 620 w 1191"/>
                <a:gd name="T17" fmla="*/ 856 h 864"/>
                <a:gd name="T18" fmla="*/ 582 w 1191"/>
                <a:gd name="T19" fmla="*/ 862 h 864"/>
                <a:gd name="T20" fmla="*/ 559 w 1191"/>
                <a:gd name="T21" fmla="*/ 843 h 864"/>
                <a:gd name="T22" fmla="*/ 529 w 1191"/>
                <a:gd name="T23" fmla="*/ 850 h 864"/>
                <a:gd name="T24" fmla="*/ 492 w 1191"/>
                <a:gd name="T25" fmla="*/ 849 h 864"/>
                <a:gd name="T26" fmla="*/ 445 w 1191"/>
                <a:gd name="T27" fmla="*/ 821 h 864"/>
                <a:gd name="T28" fmla="*/ 403 w 1191"/>
                <a:gd name="T29" fmla="*/ 791 h 864"/>
                <a:gd name="T30" fmla="*/ 370 w 1191"/>
                <a:gd name="T31" fmla="*/ 754 h 864"/>
                <a:gd name="T32" fmla="*/ 350 w 1191"/>
                <a:gd name="T33" fmla="*/ 703 h 864"/>
                <a:gd name="T34" fmla="*/ 364 w 1191"/>
                <a:gd name="T35" fmla="*/ 683 h 864"/>
                <a:gd name="T36" fmla="*/ 376 w 1191"/>
                <a:gd name="T37" fmla="*/ 677 h 864"/>
                <a:gd name="T38" fmla="*/ 382 w 1191"/>
                <a:gd name="T39" fmla="*/ 665 h 864"/>
                <a:gd name="T40" fmla="*/ 348 w 1191"/>
                <a:gd name="T41" fmla="*/ 638 h 864"/>
                <a:gd name="T42" fmla="*/ 315 w 1191"/>
                <a:gd name="T43" fmla="*/ 644 h 864"/>
                <a:gd name="T44" fmla="*/ 295 w 1191"/>
                <a:gd name="T45" fmla="*/ 650 h 864"/>
                <a:gd name="T46" fmla="*/ 262 w 1191"/>
                <a:gd name="T47" fmla="*/ 630 h 864"/>
                <a:gd name="T48" fmla="*/ 238 w 1191"/>
                <a:gd name="T49" fmla="*/ 644 h 864"/>
                <a:gd name="T50" fmla="*/ 208 w 1191"/>
                <a:gd name="T51" fmla="*/ 624 h 864"/>
                <a:gd name="T52" fmla="*/ 181 w 1191"/>
                <a:gd name="T53" fmla="*/ 606 h 864"/>
                <a:gd name="T54" fmla="*/ 262 w 1191"/>
                <a:gd name="T55" fmla="*/ 540 h 864"/>
                <a:gd name="T56" fmla="*/ 212 w 1191"/>
                <a:gd name="T57" fmla="*/ 455 h 864"/>
                <a:gd name="T58" fmla="*/ 116 w 1191"/>
                <a:gd name="T59" fmla="*/ 431 h 864"/>
                <a:gd name="T60" fmla="*/ 31 w 1191"/>
                <a:gd name="T61" fmla="*/ 404 h 864"/>
                <a:gd name="T62" fmla="*/ 104 w 1191"/>
                <a:gd name="T63" fmla="*/ 295 h 864"/>
                <a:gd name="T64" fmla="*/ 250 w 1191"/>
                <a:gd name="T65" fmla="*/ 335 h 864"/>
                <a:gd name="T66" fmla="*/ 307 w 1191"/>
                <a:gd name="T67" fmla="*/ 278 h 864"/>
                <a:gd name="T68" fmla="*/ 397 w 1191"/>
                <a:gd name="T69" fmla="*/ 207 h 864"/>
                <a:gd name="T70" fmla="*/ 496 w 1191"/>
                <a:gd name="T71" fmla="*/ 225 h 864"/>
                <a:gd name="T72" fmla="*/ 575 w 1191"/>
                <a:gd name="T73" fmla="*/ 189 h 864"/>
                <a:gd name="T74" fmla="*/ 659 w 1191"/>
                <a:gd name="T75" fmla="*/ 160 h 864"/>
                <a:gd name="T76" fmla="*/ 728 w 1191"/>
                <a:gd name="T77" fmla="*/ 108 h 864"/>
                <a:gd name="T78" fmla="*/ 797 w 1191"/>
                <a:gd name="T79" fmla="*/ 73 h 864"/>
                <a:gd name="T80" fmla="*/ 868 w 1191"/>
                <a:gd name="T81" fmla="*/ 36 h 864"/>
                <a:gd name="T82" fmla="*/ 974 w 1191"/>
                <a:gd name="T83" fmla="*/ 18 h 864"/>
                <a:gd name="T84" fmla="*/ 1039 w 1191"/>
                <a:gd name="T85" fmla="*/ 69 h 864"/>
                <a:gd name="T86" fmla="*/ 1006 w 1191"/>
                <a:gd name="T87" fmla="*/ 215 h 864"/>
                <a:gd name="T88" fmla="*/ 1096 w 1191"/>
                <a:gd name="T89" fmla="*/ 284 h 864"/>
                <a:gd name="T90" fmla="*/ 1191 w 1191"/>
                <a:gd name="T91" fmla="*/ 321 h 864"/>
                <a:gd name="T92" fmla="*/ 1128 w 1191"/>
                <a:gd name="T93" fmla="*/ 431 h 864"/>
                <a:gd name="T94" fmla="*/ 1039 w 1191"/>
                <a:gd name="T95" fmla="*/ 642 h 864"/>
                <a:gd name="T96" fmla="*/ 990 w 1191"/>
                <a:gd name="T97" fmla="*/ 728 h 864"/>
                <a:gd name="T98" fmla="*/ 899 w 1191"/>
                <a:gd name="T99" fmla="*/ 78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rgbClr val="6E5118"/>
              </a:solidFill>
              <a:prstDash val="solid"/>
              <a:round/>
              <a:headEnd/>
              <a:tailEnd/>
            </a:ln>
          </p:spPr>
          <p:txBody>
            <a:bodyPr/>
            <a:lstStyle/>
            <a:p>
              <a:endParaRPr lang="zh-CN" altLang="en-US"/>
            </a:p>
          </p:txBody>
        </p:sp>
        <p:sp>
          <p:nvSpPr>
            <p:cNvPr id="17" name="Freeform 74"/>
            <p:cNvSpPr>
              <a:spLocks/>
            </p:cNvSpPr>
            <p:nvPr/>
          </p:nvSpPr>
          <p:spPr bwMode="gray">
            <a:xfrm>
              <a:off x="2755" y="3269"/>
              <a:ext cx="596" cy="432"/>
            </a:xfrm>
            <a:custGeom>
              <a:avLst/>
              <a:gdLst>
                <a:gd name="T0" fmla="*/ 836 w 1191"/>
                <a:gd name="T1" fmla="*/ 852 h 864"/>
                <a:gd name="T2" fmla="*/ 807 w 1191"/>
                <a:gd name="T3" fmla="*/ 860 h 864"/>
                <a:gd name="T4" fmla="*/ 777 w 1191"/>
                <a:gd name="T5" fmla="*/ 856 h 864"/>
                <a:gd name="T6" fmla="*/ 744 w 1191"/>
                <a:gd name="T7" fmla="*/ 837 h 864"/>
                <a:gd name="T8" fmla="*/ 718 w 1191"/>
                <a:gd name="T9" fmla="*/ 837 h 864"/>
                <a:gd name="T10" fmla="*/ 693 w 1191"/>
                <a:gd name="T11" fmla="*/ 811 h 864"/>
                <a:gd name="T12" fmla="*/ 673 w 1191"/>
                <a:gd name="T13" fmla="*/ 799 h 864"/>
                <a:gd name="T14" fmla="*/ 651 w 1191"/>
                <a:gd name="T15" fmla="*/ 839 h 864"/>
                <a:gd name="T16" fmla="*/ 620 w 1191"/>
                <a:gd name="T17" fmla="*/ 856 h 864"/>
                <a:gd name="T18" fmla="*/ 582 w 1191"/>
                <a:gd name="T19" fmla="*/ 862 h 864"/>
                <a:gd name="T20" fmla="*/ 559 w 1191"/>
                <a:gd name="T21" fmla="*/ 843 h 864"/>
                <a:gd name="T22" fmla="*/ 529 w 1191"/>
                <a:gd name="T23" fmla="*/ 850 h 864"/>
                <a:gd name="T24" fmla="*/ 492 w 1191"/>
                <a:gd name="T25" fmla="*/ 849 h 864"/>
                <a:gd name="T26" fmla="*/ 445 w 1191"/>
                <a:gd name="T27" fmla="*/ 821 h 864"/>
                <a:gd name="T28" fmla="*/ 403 w 1191"/>
                <a:gd name="T29" fmla="*/ 791 h 864"/>
                <a:gd name="T30" fmla="*/ 370 w 1191"/>
                <a:gd name="T31" fmla="*/ 754 h 864"/>
                <a:gd name="T32" fmla="*/ 350 w 1191"/>
                <a:gd name="T33" fmla="*/ 703 h 864"/>
                <a:gd name="T34" fmla="*/ 364 w 1191"/>
                <a:gd name="T35" fmla="*/ 683 h 864"/>
                <a:gd name="T36" fmla="*/ 376 w 1191"/>
                <a:gd name="T37" fmla="*/ 677 h 864"/>
                <a:gd name="T38" fmla="*/ 382 w 1191"/>
                <a:gd name="T39" fmla="*/ 665 h 864"/>
                <a:gd name="T40" fmla="*/ 348 w 1191"/>
                <a:gd name="T41" fmla="*/ 638 h 864"/>
                <a:gd name="T42" fmla="*/ 315 w 1191"/>
                <a:gd name="T43" fmla="*/ 644 h 864"/>
                <a:gd name="T44" fmla="*/ 295 w 1191"/>
                <a:gd name="T45" fmla="*/ 650 h 864"/>
                <a:gd name="T46" fmla="*/ 262 w 1191"/>
                <a:gd name="T47" fmla="*/ 630 h 864"/>
                <a:gd name="T48" fmla="*/ 238 w 1191"/>
                <a:gd name="T49" fmla="*/ 644 h 864"/>
                <a:gd name="T50" fmla="*/ 208 w 1191"/>
                <a:gd name="T51" fmla="*/ 624 h 864"/>
                <a:gd name="T52" fmla="*/ 181 w 1191"/>
                <a:gd name="T53" fmla="*/ 606 h 864"/>
                <a:gd name="T54" fmla="*/ 262 w 1191"/>
                <a:gd name="T55" fmla="*/ 540 h 864"/>
                <a:gd name="T56" fmla="*/ 212 w 1191"/>
                <a:gd name="T57" fmla="*/ 455 h 864"/>
                <a:gd name="T58" fmla="*/ 116 w 1191"/>
                <a:gd name="T59" fmla="*/ 431 h 864"/>
                <a:gd name="T60" fmla="*/ 31 w 1191"/>
                <a:gd name="T61" fmla="*/ 404 h 864"/>
                <a:gd name="T62" fmla="*/ 104 w 1191"/>
                <a:gd name="T63" fmla="*/ 295 h 864"/>
                <a:gd name="T64" fmla="*/ 250 w 1191"/>
                <a:gd name="T65" fmla="*/ 335 h 864"/>
                <a:gd name="T66" fmla="*/ 307 w 1191"/>
                <a:gd name="T67" fmla="*/ 278 h 864"/>
                <a:gd name="T68" fmla="*/ 397 w 1191"/>
                <a:gd name="T69" fmla="*/ 207 h 864"/>
                <a:gd name="T70" fmla="*/ 496 w 1191"/>
                <a:gd name="T71" fmla="*/ 225 h 864"/>
                <a:gd name="T72" fmla="*/ 575 w 1191"/>
                <a:gd name="T73" fmla="*/ 189 h 864"/>
                <a:gd name="T74" fmla="*/ 659 w 1191"/>
                <a:gd name="T75" fmla="*/ 160 h 864"/>
                <a:gd name="T76" fmla="*/ 728 w 1191"/>
                <a:gd name="T77" fmla="*/ 108 h 864"/>
                <a:gd name="T78" fmla="*/ 797 w 1191"/>
                <a:gd name="T79" fmla="*/ 73 h 864"/>
                <a:gd name="T80" fmla="*/ 868 w 1191"/>
                <a:gd name="T81" fmla="*/ 36 h 864"/>
                <a:gd name="T82" fmla="*/ 974 w 1191"/>
                <a:gd name="T83" fmla="*/ 18 h 864"/>
                <a:gd name="T84" fmla="*/ 1039 w 1191"/>
                <a:gd name="T85" fmla="*/ 69 h 864"/>
                <a:gd name="T86" fmla="*/ 1006 w 1191"/>
                <a:gd name="T87" fmla="*/ 215 h 864"/>
                <a:gd name="T88" fmla="*/ 1096 w 1191"/>
                <a:gd name="T89" fmla="*/ 284 h 864"/>
                <a:gd name="T90" fmla="*/ 1191 w 1191"/>
                <a:gd name="T91" fmla="*/ 321 h 864"/>
                <a:gd name="T92" fmla="*/ 1128 w 1191"/>
                <a:gd name="T93" fmla="*/ 431 h 864"/>
                <a:gd name="T94" fmla="*/ 1039 w 1191"/>
                <a:gd name="T95" fmla="*/ 642 h 864"/>
                <a:gd name="T96" fmla="*/ 990 w 1191"/>
                <a:gd name="T97" fmla="*/ 728 h 864"/>
                <a:gd name="T98" fmla="*/ 899 w 1191"/>
                <a:gd name="T99" fmla="*/ 78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rgbClr val="6E5118"/>
              </a:solidFill>
              <a:prstDash val="solid"/>
              <a:round/>
              <a:headEnd/>
              <a:tailEnd/>
            </a:ln>
          </p:spPr>
          <p:txBody>
            <a:bodyPr/>
            <a:lstStyle/>
            <a:p>
              <a:endParaRPr lang="zh-CN" altLang="en-US"/>
            </a:p>
          </p:txBody>
        </p:sp>
        <p:sp>
          <p:nvSpPr>
            <p:cNvPr id="18" name="Freeform 75"/>
            <p:cNvSpPr>
              <a:spLocks/>
            </p:cNvSpPr>
            <p:nvPr/>
          </p:nvSpPr>
          <p:spPr bwMode="gray">
            <a:xfrm>
              <a:off x="3116" y="3813"/>
              <a:ext cx="195" cy="172"/>
            </a:xfrm>
            <a:custGeom>
              <a:avLst/>
              <a:gdLst>
                <a:gd name="T0" fmla="*/ 83 w 392"/>
                <a:gd name="T1" fmla="*/ 74 h 344"/>
                <a:gd name="T2" fmla="*/ 71 w 392"/>
                <a:gd name="T3" fmla="*/ 84 h 344"/>
                <a:gd name="T4" fmla="*/ 45 w 392"/>
                <a:gd name="T5" fmla="*/ 108 h 344"/>
                <a:gd name="T6" fmla="*/ 20 w 392"/>
                <a:gd name="T7" fmla="*/ 137 h 344"/>
                <a:gd name="T8" fmla="*/ 4 w 392"/>
                <a:gd name="T9" fmla="*/ 159 h 344"/>
                <a:gd name="T10" fmla="*/ 0 w 392"/>
                <a:gd name="T11" fmla="*/ 200 h 344"/>
                <a:gd name="T12" fmla="*/ 6 w 392"/>
                <a:gd name="T13" fmla="*/ 254 h 344"/>
                <a:gd name="T14" fmla="*/ 22 w 392"/>
                <a:gd name="T15" fmla="*/ 287 h 344"/>
                <a:gd name="T16" fmla="*/ 51 w 392"/>
                <a:gd name="T17" fmla="*/ 309 h 344"/>
                <a:gd name="T18" fmla="*/ 91 w 392"/>
                <a:gd name="T19" fmla="*/ 318 h 344"/>
                <a:gd name="T20" fmla="*/ 112 w 392"/>
                <a:gd name="T21" fmla="*/ 318 h 344"/>
                <a:gd name="T22" fmla="*/ 134 w 392"/>
                <a:gd name="T23" fmla="*/ 324 h 344"/>
                <a:gd name="T24" fmla="*/ 164 w 392"/>
                <a:gd name="T25" fmla="*/ 342 h 344"/>
                <a:gd name="T26" fmla="*/ 185 w 392"/>
                <a:gd name="T27" fmla="*/ 338 h 344"/>
                <a:gd name="T28" fmla="*/ 199 w 392"/>
                <a:gd name="T29" fmla="*/ 317 h 344"/>
                <a:gd name="T30" fmla="*/ 213 w 392"/>
                <a:gd name="T31" fmla="*/ 295 h 344"/>
                <a:gd name="T32" fmla="*/ 240 w 392"/>
                <a:gd name="T33" fmla="*/ 289 h 344"/>
                <a:gd name="T34" fmla="*/ 260 w 392"/>
                <a:gd name="T35" fmla="*/ 275 h 344"/>
                <a:gd name="T36" fmla="*/ 280 w 392"/>
                <a:gd name="T37" fmla="*/ 252 h 344"/>
                <a:gd name="T38" fmla="*/ 305 w 392"/>
                <a:gd name="T39" fmla="*/ 238 h 344"/>
                <a:gd name="T40" fmla="*/ 319 w 392"/>
                <a:gd name="T41" fmla="*/ 208 h 344"/>
                <a:gd name="T42" fmla="*/ 323 w 392"/>
                <a:gd name="T43" fmla="*/ 169 h 344"/>
                <a:gd name="T44" fmla="*/ 343 w 392"/>
                <a:gd name="T45" fmla="*/ 112 h 344"/>
                <a:gd name="T46" fmla="*/ 362 w 392"/>
                <a:gd name="T47" fmla="*/ 84 h 344"/>
                <a:gd name="T48" fmla="*/ 380 w 392"/>
                <a:gd name="T49" fmla="*/ 76 h 344"/>
                <a:gd name="T50" fmla="*/ 392 w 392"/>
                <a:gd name="T51" fmla="*/ 61 h 344"/>
                <a:gd name="T52" fmla="*/ 390 w 392"/>
                <a:gd name="T53" fmla="*/ 35 h 344"/>
                <a:gd name="T54" fmla="*/ 384 w 392"/>
                <a:gd name="T55" fmla="*/ 13 h 344"/>
                <a:gd name="T56" fmla="*/ 356 w 392"/>
                <a:gd name="T57" fmla="*/ 2 h 344"/>
                <a:gd name="T58" fmla="*/ 301 w 392"/>
                <a:gd name="T59" fmla="*/ 4 h 344"/>
                <a:gd name="T60" fmla="*/ 260 w 392"/>
                <a:gd name="T61" fmla="*/ 13 h 344"/>
                <a:gd name="T62" fmla="*/ 221 w 392"/>
                <a:gd name="T63" fmla="*/ 21 h 344"/>
                <a:gd name="T64" fmla="*/ 181 w 392"/>
                <a:gd name="T65" fmla="*/ 27 h 344"/>
                <a:gd name="T66" fmla="*/ 154 w 392"/>
                <a:gd name="T67" fmla="*/ 31 h 344"/>
                <a:gd name="T68" fmla="*/ 134 w 392"/>
                <a:gd name="T69" fmla="*/ 45 h 344"/>
                <a:gd name="T70" fmla="*/ 114 w 392"/>
                <a:gd name="T71" fmla="*/ 49 h 344"/>
                <a:gd name="T72" fmla="*/ 93 w 392"/>
                <a:gd name="T73" fmla="*/ 4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rgbClr val="6E5118"/>
              </a:solidFill>
              <a:prstDash val="solid"/>
              <a:round/>
              <a:headEnd/>
              <a:tailEnd/>
            </a:ln>
          </p:spPr>
          <p:txBody>
            <a:bodyPr/>
            <a:lstStyle/>
            <a:p>
              <a:endParaRPr lang="zh-CN" altLang="en-US"/>
            </a:p>
          </p:txBody>
        </p:sp>
        <p:sp>
          <p:nvSpPr>
            <p:cNvPr id="19" name="Freeform 76"/>
            <p:cNvSpPr>
              <a:spLocks/>
            </p:cNvSpPr>
            <p:nvPr/>
          </p:nvSpPr>
          <p:spPr bwMode="gray">
            <a:xfrm>
              <a:off x="3116" y="3813"/>
              <a:ext cx="195" cy="172"/>
            </a:xfrm>
            <a:custGeom>
              <a:avLst/>
              <a:gdLst>
                <a:gd name="T0" fmla="*/ 83 w 392"/>
                <a:gd name="T1" fmla="*/ 74 h 344"/>
                <a:gd name="T2" fmla="*/ 71 w 392"/>
                <a:gd name="T3" fmla="*/ 84 h 344"/>
                <a:gd name="T4" fmla="*/ 45 w 392"/>
                <a:gd name="T5" fmla="*/ 108 h 344"/>
                <a:gd name="T6" fmla="*/ 20 w 392"/>
                <a:gd name="T7" fmla="*/ 137 h 344"/>
                <a:gd name="T8" fmla="*/ 4 w 392"/>
                <a:gd name="T9" fmla="*/ 159 h 344"/>
                <a:gd name="T10" fmla="*/ 0 w 392"/>
                <a:gd name="T11" fmla="*/ 200 h 344"/>
                <a:gd name="T12" fmla="*/ 6 w 392"/>
                <a:gd name="T13" fmla="*/ 254 h 344"/>
                <a:gd name="T14" fmla="*/ 22 w 392"/>
                <a:gd name="T15" fmla="*/ 287 h 344"/>
                <a:gd name="T16" fmla="*/ 51 w 392"/>
                <a:gd name="T17" fmla="*/ 309 h 344"/>
                <a:gd name="T18" fmla="*/ 91 w 392"/>
                <a:gd name="T19" fmla="*/ 318 h 344"/>
                <a:gd name="T20" fmla="*/ 112 w 392"/>
                <a:gd name="T21" fmla="*/ 318 h 344"/>
                <a:gd name="T22" fmla="*/ 134 w 392"/>
                <a:gd name="T23" fmla="*/ 324 h 344"/>
                <a:gd name="T24" fmla="*/ 164 w 392"/>
                <a:gd name="T25" fmla="*/ 342 h 344"/>
                <a:gd name="T26" fmla="*/ 185 w 392"/>
                <a:gd name="T27" fmla="*/ 338 h 344"/>
                <a:gd name="T28" fmla="*/ 199 w 392"/>
                <a:gd name="T29" fmla="*/ 317 h 344"/>
                <a:gd name="T30" fmla="*/ 213 w 392"/>
                <a:gd name="T31" fmla="*/ 295 h 344"/>
                <a:gd name="T32" fmla="*/ 240 w 392"/>
                <a:gd name="T33" fmla="*/ 289 h 344"/>
                <a:gd name="T34" fmla="*/ 260 w 392"/>
                <a:gd name="T35" fmla="*/ 275 h 344"/>
                <a:gd name="T36" fmla="*/ 280 w 392"/>
                <a:gd name="T37" fmla="*/ 252 h 344"/>
                <a:gd name="T38" fmla="*/ 305 w 392"/>
                <a:gd name="T39" fmla="*/ 238 h 344"/>
                <a:gd name="T40" fmla="*/ 319 w 392"/>
                <a:gd name="T41" fmla="*/ 208 h 344"/>
                <a:gd name="T42" fmla="*/ 323 w 392"/>
                <a:gd name="T43" fmla="*/ 169 h 344"/>
                <a:gd name="T44" fmla="*/ 343 w 392"/>
                <a:gd name="T45" fmla="*/ 112 h 344"/>
                <a:gd name="T46" fmla="*/ 362 w 392"/>
                <a:gd name="T47" fmla="*/ 84 h 344"/>
                <a:gd name="T48" fmla="*/ 380 w 392"/>
                <a:gd name="T49" fmla="*/ 76 h 344"/>
                <a:gd name="T50" fmla="*/ 392 w 392"/>
                <a:gd name="T51" fmla="*/ 61 h 344"/>
                <a:gd name="T52" fmla="*/ 390 w 392"/>
                <a:gd name="T53" fmla="*/ 35 h 344"/>
                <a:gd name="T54" fmla="*/ 384 w 392"/>
                <a:gd name="T55" fmla="*/ 13 h 344"/>
                <a:gd name="T56" fmla="*/ 356 w 392"/>
                <a:gd name="T57" fmla="*/ 2 h 344"/>
                <a:gd name="T58" fmla="*/ 301 w 392"/>
                <a:gd name="T59" fmla="*/ 4 h 344"/>
                <a:gd name="T60" fmla="*/ 260 w 392"/>
                <a:gd name="T61" fmla="*/ 13 h 344"/>
                <a:gd name="T62" fmla="*/ 221 w 392"/>
                <a:gd name="T63" fmla="*/ 21 h 344"/>
                <a:gd name="T64" fmla="*/ 181 w 392"/>
                <a:gd name="T65" fmla="*/ 27 h 344"/>
                <a:gd name="T66" fmla="*/ 154 w 392"/>
                <a:gd name="T67" fmla="*/ 31 h 344"/>
                <a:gd name="T68" fmla="*/ 134 w 392"/>
                <a:gd name="T69" fmla="*/ 45 h 344"/>
                <a:gd name="T70" fmla="*/ 114 w 392"/>
                <a:gd name="T71" fmla="*/ 49 h 344"/>
                <a:gd name="T72" fmla="*/ 93 w 392"/>
                <a:gd name="T73" fmla="*/ 4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rgbClr val="6E5118"/>
              </a:solidFill>
              <a:prstDash val="solid"/>
              <a:round/>
              <a:headEnd/>
              <a:tailEnd/>
            </a:ln>
          </p:spPr>
          <p:txBody>
            <a:bodyPr/>
            <a:lstStyle/>
            <a:p>
              <a:endParaRPr lang="zh-CN" altLang="en-US"/>
            </a:p>
          </p:txBody>
        </p:sp>
        <p:sp>
          <p:nvSpPr>
            <p:cNvPr id="20" name="Freeform 77"/>
            <p:cNvSpPr>
              <a:spLocks/>
            </p:cNvSpPr>
            <p:nvPr/>
          </p:nvSpPr>
          <p:spPr bwMode="gray">
            <a:xfrm>
              <a:off x="3188" y="3319"/>
              <a:ext cx="564" cy="480"/>
            </a:xfrm>
            <a:custGeom>
              <a:avLst/>
              <a:gdLst>
                <a:gd name="T0" fmla="*/ 1116 w 1128"/>
                <a:gd name="T1" fmla="*/ 250 h 960"/>
                <a:gd name="T2" fmla="*/ 1088 w 1128"/>
                <a:gd name="T3" fmla="*/ 265 h 960"/>
                <a:gd name="T4" fmla="*/ 1063 w 1128"/>
                <a:gd name="T5" fmla="*/ 305 h 960"/>
                <a:gd name="T6" fmla="*/ 1043 w 1128"/>
                <a:gd name="T7" fmla="*/ 348 h 960"/>
                <a:gd name="T8" fmla="*/ 1016 w 1128"/>
                <a:gd name="T9" fmla="*/ 387 h 960"/>
                <a:gd name="T10" fmla="*/ 966 w 1128"/>
                <a:gd name="T11" fmla="*/ 411 h 960"/>
                <a:gd name="T12" fmla="*/ 921 w 1128"/>
                <a:gd name="T13" fmla="*/ 415 h 960"/>
                <a:gd name="T14" fmla="*/ 864 w 1128"/>
                <a:gd name="T15" fmla="*/ 411 h 960"/>
                <a:gd name="T16" fmla="*/ 813 w 1128"/>
                <a:gd name="T17" fmla="*/ 440 h 960"/>
                <a:gd name="T18" fmla="*/ 797 w 1128"/>
                <a:gd name="T19" fmla="*/ 458 h 960"/>
                <a:gd name="T20" fmla="*/ 791 w 1128"/>
                <a:gd name="T21" fmla="*/ 472 h 960"/>
                <a:gd name="T22" fmla="*/ 783 w 1128"/>
                <a:gd name="T23" fmla="*/ 474 h 960"/>
                <a:gd name="T24" fmla="*/ 760 w 1128"/>
                <a:gd name="T25" fmla="*/ 456 h 960"/>
                <a:gd name="T26" fmla="*/ 734 w 1128"/>
                <a:gd name="T27" fmla="*/ 472 h 960"/>
                <a:gd name="T28" fmla="*/ 708 w 1128"/>
                <a:gd name="T29" fmla="*/ 507 h 960"/>
                <a:gd name="T30" fmla="*/ 657 w 1128"/>
                <a:gd name="T31" fmla="*/ 509 h 960"/>
                <a:gd name="T32" fmla="*/ 622 w 1128"/>
                <a:gd name="T33" fmla="*/ 482 h 960"/>
                <a:gd name="T34" fmla="*/ 592 w 1128"/>
                <a:gd name="T35" fmla="*/ 442 h 960"/>
                <a:gd name="T36" fmla="*/ 571 w 1128"/>
                <a:gd name="T37" fmla="*/ 452 h 960"/>
                <a:gd name="T38" fmla="*/ 588 w 1128"/>
                <a:gd name="T39" fmla="*/ 490 h 960"/>
                <a:gd name="T40" fmla="*/ 618 w 1128"/>
                <a:gd name="T41" fmla="*/ 519 h 960"/>
                <a:gd name="T42" fmla="*/ 612 w 1128"/>
                <a:gd name="T43" fmla="*/ 557 h 960"/>
                <a:gd name="T44" fmla="*/ 557 w 1128"/>
                <a:gd name="T45" fmla="*/ 596 h 960"/>
                <a:gd name="T46" fmla="*/ 533 w 1128"/>
                <a:gd name="T47" fmla="*/ 596 h 960"/>
                <a:gd name="T48" fmla="*/ 525 w 1128"/>
                <a:gd name="T49" fmla="*/ 590 h 960"/>
                <a:gd name="T50" fmla="*/ 520 w 1128"/>
                <a:gd name="T51" fmla="*/ 592 h 960"/>
                <a:gd name="T52" fmla="*/ 504 w 1128"/>
                <a:gd name="T53" fmla="*/ 614 h 960"/>
                <a:gd name="T54" fmla="*/ 466 w 1128"/>
                <a:gd name="T55" fmla="*/ 651 h 960"/>
                <a:gd name="T56" fmla="*/ 441 w 1128"/>
                <a:gd name="T57" fmla="*/ 667 h 960"/>
                <a:gd name="T58" fmla="*/ 390 w 1128"/>
                <a:gd name="T59" fmla="*/ 669 h 960"/>
                <a:gd name="T60" fmla="*/ 348 w 1128"/>
                <a:gd name="T61" fmla="*/ 683 h 960"/>
                <a:gd name="T62" fmla="*/ 299 w 1128"/>
                <a:gd name="T63" fmla="*/ 714 h 960"/>
                <a:gd name="T64" fmla="*/ 226 w 1128"/>
                <a:gd name="T65" fmla="*/ 740 h 960"/>
                <a:gd name="T66" fmla="*/ 185 w 1128"/>
                <a:gd name="T67" fmla="*/ 742 h 960"/>
                <a:gd name="T68" fmla="*/ 153 w 1128"/>
                <a:gd name="T69" fmla="*/ 773 h 960"/>
                <a:gd name="T70" fmla="*/ 116 w 1128"/>
                <a:gd name="T71" fmla="*/ 793 h 960"/>
                <a:gd name="T72" fmla="*/ 92 w 1128"/>
                <a:gd name="T73" fmla="*/ 826 h 960"/>
                <a:gd name="T74" fmla="*/ 104 w 1128"/>
                <a:gd name="T75" fmla="*/ 856 h 960"/>
                <a:gd name="T76" fmla="*/ 138 w 1128"/>
                <a:gd name="T77" fmla="*/ 905 h 960"/>
                <a:gd name="T78" fmla="*/ 140 w 1128"/>
                <a:gd name="T79" fmla="*/ 940 h 960"/>
                <a:gd name="T80" fmla="*/ 96 w 1128"/>
                <a:gd name="T81" fmla="*/ 960 h 960"/>
                <a:gd name="T82" fmla="*/ 51 w 1128"/>
                <a:gd name="T83" fmla="*/ 938 h 960"/>
                <a:gd name="T84" fmla="*/ 18 w 1128"/>
                <a:gd name="T85" fmla="*/ 887 h 960"/>
                <a:gd name="T86" fmla="*/ 2 w 1128"/>
                <a:gd name="T87" fmla="*/ 840 h 960"/>
                <a:gd name="T88" fmla="*/ 4 w 1128"/>
                <a:gd name="T89" fmla="*/ 797 h 960"/>
                <a:gd name="T90" fmla="*/ 31 w 1128"/>
                <a:gd name="T91" fmla="*/ 753 h 960"/>
                <a:gd name="T92" fmla="*/ 0 w 1128"/>
                <a:gd name="T93" fmla="*/ 734 h 960"/>
                <a:gd name="T94" fmla="*/ 77 w 1128"/>
                <a:gd name="T95" fmla="*/ 637 h 960"/>
                <a:gd name="T96" fmla="*/ 147 w 1128"/>
                <a:gd name="T97" fmla="*/ 553 h 960"/>
                <a:gd name="T98" fmla="*/ 238 w 1128"/>
                <a:gd name="T99" fmla="*/ 403 h 960"/>
                <a:gd name="T100" fmla="*/ 297 w 1128"/>
                <a:gd name="T101" fmla="*/ 250 h 960"/>
                <a:gd name="T102" fmla="*/ 329 w 1128"/>
                <a:gd name="T103" fmla="*/ 143 h 960"/>
                <a:gd name="T104" fmla="*/ 484 w 1128"/>
                <a:gd name="T105" fmla="*/ 9 h 960"/>
                <a:gd name="T106" fmla="*/ 624 w 1128"/>
                <a:gd name="T107" fmla="*/ 29 h 960"/>
                <a:gd name="T108" fmla="*/ 681 w 1128"/>
                <a:gd name="T109" fmla="*/ 94 h 960"/>
                <a:gd name="T110" fmla="*/ 740 w 1128"/>
                <a:gd name="T111" fmla="*/ 128 h 960"/>
                <a:gd name="T112" fmla="*/ 895 w 1128"/>
                <a:gd name="T113" fmla="*/ 59 h 960"/>
                <a:gd name="T114" fmla="*/ 1086 w 1128"/>
                <a:gd name="T115" fmla="*/ 16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rgbClr val="6E5118"/>
              </a:solidFill>
              <a:prstDash val="solid"/>
              <a:round/>
              <a:headEnd/>
              <a:tailEnd/>
            </a:ln>
          </p:spPr>
          <p:txBody>
            <a:bodyPr/>
            <a:lstStyle/>
            <a:p>
              <a:endParaRPr lang="zh-CN" altLang="en-US"/>
            </a:p>
          </p:txBody>
        </p:sp>
        <p:sp>
          <p:nvSpPr>
            <p:cNvPr id="21" name="Freeform 78"/>
            <p:cNvSpPr>
              <a:spLocks/>
            </p:cNvSpPr>
            <p:nvPr/>
          </p:nvSpPr>
          <p:spPr bwMode="gray">
            <a:xfrm>
              <a:off x="3188" y="3319"/>
              <a:ext cx="564" cy="480"/>
            </a:xfrm>
            <a:custGeom>
              <a:avLst/>
              <a:gdLst>
                <a:gd name="T0" fmla="*/ 1116 w 1128"/>
                <a:gd name="T1" fmla="*/ 250 h 960"/>
                <a:gd name="T2" fmla="*/ 1088 w 1128"/>
                <a:gd name="T3" fmla="*/ 265 h 960"/>
                <a:gd name="T4" fmla="*/ 1063 w 1128"/>
                <a:gd name="T5" fmla="*/ 305 h 960"/>
                <a:gd name="T6" fmla="*/ 1043 w 1128"/>
                <a:gd name="T7" fmla="*/ 348 h 960"/>
                <a:gd name="T8" fmla="*/ 1016 w 1128"/>
                <a:gd name="T9" fmla="*/ 387 h 960"/>
                <a:gd name="T10" fmla="*/ 966 w 1128"/>
                <a:gd name="T11" fmla="*/ 411 h 960"/>
                <a:gd name="T12" fmla="*/ 921 w 1128"/>
                <a:gd name="T13" fmla="*/ 415 h 960"/>
                <a:gd name="T14" fmla="*/ 864 w 1128"/>
                <a:gd name="T15" fmla="*/ 411 h 960"/>
                <a:gd name="T16" fmla="*/ 813 w 1128"/>
                <a:gd name="T17" fmla="*/ 440 h 960"/>
                <a:gd name="T18" fmla="*/ 797 w 1128"/>
                <a:gd name="T19" fmla="*/ 458 h 960"/>
                <a:gd name="T20" fmla="*/ 791 w 1128"/>
                <a:gd name="T21" fmla="*/ 472 h 960"/>
                <a:gd name="T22" fmla="*/ 783 w 1128"/>
                <a:gd name="T23" fmla="*/ 474 h 960"/>
                <a:gd name="T24" fmla="*/ 760 w 1128"/>
                <a:gd name="T25" fmla="*/ 456 h 960"/>
                <a:gd name="T26" fmla="*/ 734 w 1128"/>
                <a:gd name="T27" fmla="*/ 472 h 960"/>
                <a:gd name="T28" fmla="*/ 708 w 1128"/>
                <a:gd name="T29" fmla="*/ 507 h 960"/>
                <a:gd name="T30" fmla="*/ 657 w 1128"/>
                <a:gd name="T31" fmla="*/ 509 h 960"/>
                <a:gd name="T32" fmla="*/ 622 w 1128"/>
                <a:gd name="T33" fmla="*/ 482 h 960"/>
                <a:gd name="T34" fmla="*/ 592 w 1128"/>
                <a:gd name="T35" fmla="*/ 442 h 960"/>
                <a:gd name="T36" fmla="*/ 571 w 1128"/>
                <a:gd name="T37" fmla="*/ 452 h 960"/>
                <a:gd name="T38" fmla="*/ 588 w 1128"/>
                <a:gd name="T39" fmla="*/ 490 h 960"/>
                <a:gd name="T40" fmla="*/ 618 w 1128"/>
                <a:gd name="T41" fmla="*/ 519 h 960"/>
                <a:gd name="T42" fmla="*/ 612 w 1128"/>
                <a:gd name="T43" fmla="*/ 557 h 960"/>
                <a:gd name="T44" fmla="*/ 557 w 1128"/>
                <a:gd name="T45" fmla="*/ 596 h 960"/>
                <a:gd name="T46" fmla="*/ 533 w 1128"/>
                <a:gd name="T47" fmla="*/ 596 h 960"/>
                <a:gd name="T48" fmla="*/ 525 w 1128"/>
                <a:gd name="T49" fmla="*/ 590 h 960"/>
                <a:gd name="T50" fmla="*/ 520 w 1128"/>
                <a:gd name="T51" fmla="*/ 592 h 960"/>
                <a:gd name="T52" fmla="*/ 504 w 1128"/>
                <a:gd name="T53" fmla="*/ 614 h 960"/>
                <a:gd name="T54" fmla="*/ 466 w 1128"/>
                <a:gd name="T55" fmla="*/ 651 h 960"/>
                <a:gd name="T56" fmla="*/ 441 w 1128"/>
                <a:gd name="T57" fmla="*/ 667 h 960"/>
                <a:gd name="T58" fmla="*/ 390 w 1128"/>
                <a:gd name="T59" fmla="*/ 669 h 960"/>
                <a:gd name="T60" fmla="*/ 348 w 1128"/>
                <a:gd name="T61" fmla="*/ 683 h 960"/>
                <a:gd name="T62" fmla="*/ 299 w 1128"/>
                <a:gd name="T63" fmla="*/ 714 h 960"/>
                <a:gd name="T64" fmla="*/ 226 w 1128"/>
                <a:gd name="T65" fmla="*/ 740 h 960"/>
                <a:gd name="T66" fmla="*/ 185 w 1128"/>
                <a:gd name="T67" fmla="*/ 742 h 960"/>
                <a:gd name="T68" fmla="*/ 153 w 1128"/>
                <a:gd name="T69" fmla="*/ 773 h 960"/>
                <a:gd name="T70" fmla="*/ 116 w 1128"/>
                <a:gd name="T71" fmla="*/ 793 h 960"/>
                <a:gd name="T72" fmla="*/ 92 w 1128"/>
                <a:gd name="T73" fmla="*/ 826 h 960"/>
                <a:gd name="T74" fmla="*/ 104 w 1128"/>
                <a:gd name="T75" fmla="*/ 856 h 960"/>
                <a:gd name="T76" fmla="*/ 138 w 1128"/>
                <a:gd name="T77" fmla="*/ 905 h 960"/>
                <a:gd name="T78" fmla="*/ 140 w 1128"/>
                <a:gd name="T79" fmla="*/ 940 h 960"/>
                <a:gd name="T80" fmla="*/ 96 w 1128"/>
                <a:gd name="T81" fmla="*/ 960 h 960"/>
                <a:gd name="T82" fmla="*/ 51 w 1128"/>
                <a:gd name="T83" fmla="*/ 938 h 960"/>
                <a:gd name="T84" fmla="*/ 18 w 1128"/>
                <a:gd name="T85" fmla="*/ 887 h 960"/>
                <a:gd name="T86" fmla="*/ 2 w 1128"/>
                <a:gd name="T87" fmla="*/ 840 h 960"/>
                <a:gd name="T88" fmla="*/ 4 w 1128"/>
                <a:gd name="T89" fmla="*/ 797 h 960"/>
                <a:gd name="T90" fmla="*/ 31 w 1128"/>
                <a:gd name="T91" fmla="*/ 753 h 960"/>
                <a:gd name="T92" fmla="*/ 0 w 1128"/>
                <a:gd name="T93" fmla="*/ 734 h 960"/>
                <a:gd name="T94" fmla="*/ 77 w 1128"/>
                <a:gd name="T95" fmla="*/ 637 h 960"/>
                <a:gd name="T96" fmla="*/ 147 w 1128"/>
                <a:gd name="T97" fmla="*/ 553 h 960"/>
                <a:gd name="T98" fmla="*/ 238 w 1128"/>
                <a:gd name="T99" fmla="*/ 403 h 960"/>
                <a:gd name="T100" fmla="*/ 297 w 1128"/>
                <a:gd name="T101" fmla="*/ 250 h 960"/>
                <a:gd name="T102" fmla="*/ 329 w 1128"/>
                <a:gd name="T103" fmla="*/ 143 h 960"/>
                <a:gd name="T104" fmla="*/ 484 w 1128"/>
                <a:gd name="T105" fmla="*/ 9 h 960"/>
                <a:gd name="T106" fmla="*/ 624 w 1128"/>
                <a:gd name="T107" fmla="*/ 29 h 960"/>
                <a:gd name="T108" fmla="*/ 681 w 1128"/>
                <a:gd name="T109" fmla="*/ 94 h 960"/>
                <a:gd name="T110" fmla="*/ 740 w 1128"/>
                <a:gd name="T111" fmla="*/ 128 h 960"/>
                <a:gd name="T112" fmla="*/ 895 w 1128"/>
                <a:gd name="T113" fmla="*/ 59 h 960"/>
                <a:gd name="T114" fmla="*/ 1086 w 1128"/>
                <a:gd name="T115" fmla="*/ 16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rgbClr val="6E5118"/>
              </a:solidFill>
              <a:prstDash val="solid"/>
              <a:round/>
              <a:headEnd/>
              <a:tailEnd/>
            </a:ln>
          </p:spPr>
          <p:txBody>
            <a:bodyPr/>
            <a:lstStyle/>
            <a:p>
              <a:endParaRPr lang="zh-CN" altLang="en-US"/>
            </a:p>
          </p:txBody>
        </p:sp>
        <p:sp>
          <p:nvSpPr>
            <p:cNvPr id="22" name="Freeform 79"/>
            <p:cNvSpPr>
              <a:spLocks/>
            </p:cNvSpPr>
            <p:nvPr/>
          </p:nvSpPr>
          <p:spPr bwMode="gray">
            <a:xfrm>
              <a:off x="3636" y="3029"/>
              <a:ext cx="313" cy="413"/>
            </a:xfrm>
            <a:custGeom>
              <a:avLst/>
              <a:gdLst>
                <a:gd name="T0" fmla="*/ 624 w 626"/>
                <a:gd name="T1" fmla="*/ 124 h 825"/>
                <a:gd name="T2" fmla="*/ 615 w 626"/>
                <a:gd name="T3" fmla="*/ 146 h 825"/>
                <a:gd name="T4" fmla="*/ 607 w 626"/>
                <a:gd name="T5" fmla="*/ 173 h 825"/>
                <a:gd name="T6" fmla="*/ 581 w 626"/>
                <a:gd name="T7" fmla="*/ 205 h 825"/>
                <a:gd name="T8" fmla="*/ 550 w 626"/>
                <a:gd name="T9" fmla="*/ 228 h 825"/>
                <a:gd name="T10" fmla="*/ 524 w 626"/>
                <a:gd name="T11" fmla="*/ 242 h 825"/>
                <a:gd name="T12" fmla="*/ 520 w 626"/>
                <a:gd name="T13" fmla="*/ 248 h 825"/>
                <a:gd name="T14" fmla="*/ 528 w 626"/>
                <a:gd name="T15" fmla="*/ 272 h 825"/>
                <a:gd name="T16" fmla="*/ 538 w 626"/>
                <a:gd name="T17" fmla="*/ 299 h 825"/>
                <a:gd name="T18" fmla="*/ 544 w 626"/>
                <a:gd name="T19" fmla="*/ 321 h 825"/>
                <a:gd name="T20" fmla="*/ 544 w 626"/>
                <a:gd name="T21" fmla="*/ 354 h 825"/>
                <a:gd name="T22" fmla="*/ 548 w 626"/>
                <a:gd name="T23" fmla="*/ 380 h 825"/>
                <a:gd name="T24" fmla="*/ 550 w 626"/>
                <a:gd name="T25" fmla="*/ 413 h 825"/>
                <a:gd name="T26" fmla="*/ 522 w 626"/>
                <a:gd name="T27" fmla="*/ 447 h 825"/>
                <a:gd name="T28" fmla="*/ 489 w 626"/>
                <a:gd name="T29" fmla="*/ 480 h 825"/>
                <a:gd name="T30" fmla="*/ 469 w 626"/>
                <a:gd name="T31" fmla="*/ 522 h 825"/>
                <a:gd name="T32" fmla="*/ 459 w 626"/>
                <a:gd name="T33" fmla="*/ 565 h 825"/>
                <a:gd name="T34" fmla="*/ 441 w 626"/>
                <a:gd name="T35" fmla="*/ 602 h 825"/>
                <a:gd name="T36" fmla="*/ 414 w 626"/>
                <a:gd name="T37" fmla="*/ 624 h 825"/>
                <a:gd name="T38" fmla="*/ 376 w 626"/>
                <a:gd name="T39" fmla="*/ 632 h 825"/>
                <a:gd name="T40" fmla="*/ 345 w 626"/>
                <a:gd name="T41" fmla="*/ 642 h 825"/>
                <a:gd name="T42" fmla="*/ 339 w 626"/>
                <a:gd name="T43" fmla="*/ 659 h 825"/>
                <a:gd name="T44" fmla="*/ 357 w 626"/>
                <a:gd name="T45" fmla="*/ 681 h 825"/>
                <a:gd name="T46" fmla="*/ 361 w 626"/>
                <a:gd name="T47" fmla="*/ 701 h 825"/>
                <a:gd name="T48" fmla="*/ 343 w 626"/>
                <a:gd name="T49" fmla="*/ 726 h 825"/>
                <a:gd name="T50" fmla="*/ 319 w 626"/>
                <a:gd name="T51" fmla="*/ 756 h 825"/>
                <a:gd name="T52" fmla="*/ 302 w 626"/>
                <a:gd name="T53" fmla="*/ 771 h 825"/>
                <a:gd name="T54" fmla="*/ 274 w 626"/>
                <a:gd name="T55" fmla="*/ 793 h 825"/>
                <a:gd name="T56" fmla="*/ 245 w 626"/>
                <a:gd name="T57" fmla="*/ 815 h 825"/>
                <a:gd name="T58" fmla="*/ 231 w 626"/>
                <a:gd name="T59" fmla="*/ 825 h 825"/>
                <a:gd name="T60" fmla="*/ 191 w 626"/>
                <a:gd name="T61" fmla="*/ 740 h 825"/>
                <a:gd name="T62" fmla="*/ 89 w 626"/>
                <a:gd name="T63" fmla="*/ 642 h 825"/>
                <a:gd name="T64" fmla="*/ 0 w 626"/>
                <a:gd name="T65" fmla="*/ 581 h 825"/>
                <a:gd name="T66" fmla="*/ 60 w 626"/>
                <a:gd name="T67" fmla="*/ 425 h 825"/>
                <a:gd name="T68" fmla="*/ 77 w 626"/>
                <a:gd name="T69" fmla="*/ 352 h 825"/>
                <a:gd name="T70" fmla="*/ 69 w 626"/>
                <a:gd name="T71" fmla="*/ 266 h 825"/>
                <a:gd name="T72" fmla="*/ 136 w 626"/>
                <a:gd name="T73" fmla="*/ 171 h 825"/>
                <a:gd name="T74" fmla="*/ 170 w 626"/>
                <a:gd name="T75" fmla="*/ 94 h 825"/>
                <a:gd name="T76" fmla="*/ 254 w 626"/>
                <a:gd name="T77" fmla="*/ 65 h 825"/>
                <a:gd name="T78" fmla="*/ 298 w 626"/>
                <a:gd name="T79" fmla="*/ 4 h 825"/>
                <a:gd name="T80" fmla="*/ 367 w 626"/>
                <a:gd name="T81" fmla="*/ 53 h 825"/>
                <a:gd name="T82" fmla="*/ 455 w 626"/>
                <a:gd name="T83" fmla="*/ 126 h 825"/>
                <a:gd name="T84" fmla="*/ 538 w 626"/>
                <a:gd name="T85" fmla="*/ 126 h 825"/>
                <a:gd name="T86" fmla="*/ 603 w 626"/>
                <a:gd name="T87" fmla="*/ 98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rgbClr val="6E5118"/>
              </a:solidFill>
              <a:prstDash val="solid"/>
              <a:round/>
              <a:headEnd/>
              <a:tailEnd/>
            </a:ln>
          </p:spPr>
          <p:txBody>
            <a:bodyPr/>
            <a:lstStyle/>
            <a:p>
              <a:endParaRPr lang="zh-CN" altLang="en-US"/>
            </a:p>
          </p:txBody>
        </p:sp>
        <p:sp>
          <p:nvSpPr>
            <p:cNvPr id="23" name="Freeform 80"/>
            <p:cNvSpPr>
              <a:spLocks/>
            </p:cNvSpPr>
            <p:nvPr/>
          </p:nvSpPr>
          <p:spPr bwMode="gray">
            <a:xfrm>
              <a:off x="3636" y="3029"/>
              <a:ext cx="313" cy="413"/>
            </a:xfrm>
            <a:custGeom>
              <a:avLst/>
              <a:gdLst>
                <a:gd name="T0" fmla="*/ 624 w 626"/>
                <a:gd name="T1" fmla="*/ 124 h 825"/>
                <a:gd name="T2" fmla="*/ 615 w 626"/>
                <a:gd name="T3" fmla="*/ 146 h 825"/>
                <a:gd name="T4" fmla="*/ 607 w 626"/>
                <a:gd name="T5" fmla="*/ 173 h 825"/>
                <a:gd name="T6" fmla="*/ 581 w 626"/>
                <a:gd name="T7" fmla="*/ 205 h 825"/>
                <a:gd name="T8" fmla="*/ 550 w 626"/>
                <a:gd name="T9" fmla="*/ 228 h 825"/>
                <a:gd name="T10" fmla="*/ 524 w 626"/>
                <a:gd name="T11" fmla="*/ 242 h 825"/>
                <a:gd name="T12" fmla="*/ 520 w 626"/>
                <a:gd name="T13" fmla="*/ 248 h 825"/>
                <a:gd name="T14" fmla="*/ 528 w 626"/>
                <a:gd name="T15" fmla="*/ 272 h 825"/>
                <a:gd name="T16" fmla="*/ 538 w 626"/>
                <a:gd name="T17" fmla="*/ 299 h 825"/>
                <a:gd name="T18" fmla="*/ 544 w 626"/>
                <a:gd name="T19" fmla="*/ 321 h 825"/>
                <a:gd name="T20" fmla="*/ 544 w 626"/>
                <a:gd name="T21" fmla="*/ 354 h 825"/>
                <a:gd name="T22" fmla="*/ 548 w 626"/>
                <a:gd name="T23" fmla="*/ 380 h 825"/>
                <a:gd name="T24" fmla="*/ 550 w 626"/>
                <a:gd name="T25" fmla="*/ 413 h 825"/>
                <a:gd name="T26" fmla="*/ 522 w 626"/>
                <a:gd name="T27" fmla="*/ 447 h 825"/>
                <a:gd name="T28" fmla="*/ 489 w 626"/>
                <a:gd name="T29" fmla="*/ 480 h 825"/>
                <a:gd name="T30" fmla="*/ 469 w 626"/>
                <a:gd name="T31" fmla="*/ 522 h 825"/>
                <a:gd name="T32" fmla="*/ 459 w 626"/>
                <a:gd name="T33" fmla="*/ 565 h 825"/>
                <a:gd name="T34" fmla="*/ 441 w 626"/>
                <a:gd name="T35" fmla="*/ 602 h 825"/>
                <a:gd name="T36" fmla="*/ 414 w 626"/>
                <a:gd name="T37" fmla="*/ 624 h 825"/>
                <a:gd name="T38" fmla="*/ 376 w 626"/>
                <a:gd name="T39" fmla="*/ 632 h 825"/>
                <a:gd name="T40" fmla="*/ 345 w 626"/>
                <a:gd name="T41" fmla="*/ 642 h 825"/>
                <a:gd name="T42" fmla="*/ 339 w 626"/>
                <a:gd name="T43" fmla="*/ 659 h 825"/>
                <a:gd name="T44" fmla="*/ 357 w 626"/>
                <a:gd name="T45" fmla="*/ 681 h 825"/>
                <a:gd name="T46" fmla="*/ 361 w 626"/>
                <a:gd name="T47" fmla="*/ 701 h 825"/>
                <a:gd name="T48" fmla="*/ 343 w 626"/>
                <a:gd name="T49" fmla="*/ 726 h 825"/>
                <a:gd name="T50" fmla="*/ 319 w 626"/>
                <a:gd name="T51" fmla="*/ 756 h 825"/>
                <a:gd name="T52" fmla="*/ 302 w 626"/>
                <a:gd name="T53" fmla="*/ 771 h 825"/>
                <a:gd name="T54" fmla="*/ 274 w 626"/>
                <a:gd name="T55" fmla="*/ 793 h 825"/>
                <a:gd name="T56" fmla="*/ 245 w 626"/>
                <a:gd name="T57" fmla="*/ 815 h 825"/>
                <a:gd name="T58" fmla="*/ 231 w 626"/>
                <a:gd name="T59" fmla="*/ 825 h 825"/>
                <a:gd name="T60" fmla="*/ 191 w 626"/>
                <a:gd name="T61" fmla="*/ 740 h 825"/>
                <a:gd name="T62" fmla="*/ 89 w 626"/>
                <a:gd name="T63" fmla="*/ 642 h 825"/>
                <a:gd name="T64" fmla="*/ 0 w 626"/>
                <a:gd name="T65" fmla="*/ 581 h 825"/>
                <a:gd name="T66" fmla="*/ 60 w 626"/>
                <a:gd name="T67" fmla="*/ 425 h 825"/>
                <a:gd name="T68" fmla="*/ 77 w 626"/>
                <a:gd name="T69" fmla="*/ 352 h 825"/>
                <a:gd name="T70" fmla="*/ 69 w 626"/>
                <a:gd name="T71" fmla="*/ 266 h 825"/>
                <a:gd name="T72" fmla="*/ 136 w 626"/>
                <a:gd name="T73" fmla="*/ 171 h 825"/>
                <a:gd name="T74" fmla="*/ 170 w 626"/>
                <a:gd name="T75" fmla="*/ 94 h 825"/>
                <a:gd name="T76" fmla="*/ 254 w 626"/>
                <a:gd name="T77" fmla="*/ 65 h 825"/>
                <a:gd name="T78" fmla="*/ 298 w 626"/>
                <a:gd name="T79" fmla="*/ 4 h 825"/>
                <a:gd name="T80" fmla="*/ 367 w 626"/>
                <a:gd name="T81" fmla="*/ 53 h 825"/>
                <a:gd name="T82" fmla="*/ 455 w 626"/>
                <a:gd name="T83" fmla="*/ 126 h 825"/>
                <a:gd name="T84" fmla="*/ 538 w 626"/>
                <a:gd name="T85" fmla="*/ 126 h 825"/>
                <a:gd name="T86" fmla="*/ 603 w 626"/>
                <a:gd name="T87" fmla="*/ 98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rgbClr val="6E5118"/>
              </a:solidFill>
              <a:prstDash val="solid"/>
              <a:round/>
              <a:headEnd/>
              <a:tailEnd/>
            </a:ln>
          </p:spPr>
          <p:txBody>
            <a:bodyPr/>
            <a:lstStyle/>
            <a:p>
              <a:endParaRPr lang="zh-CN" altLang="en-US"/>
            </a:p>
          </p:txBody>
        </p:sp>
        <p:sp>
          <p:nvSpPr>
            <p:cNvPr id="24" name="Freeform 81"/>
            <p:cNvSpPr>
              <a:spLocks/>
            </p:cNvSpPr>
            <p:nvPr/>
          </p:nvSpPr>
          <p:spPr bwMode="gray">
            <a:xfrm>
              <a:off x="3746" y="2774"/>
              <a:ext cx="283" cy="318"/>
            </a:xfrm>
            <a:custGeom>
              <a:avLst/>
              <a:gdLst>
                <a:gd name="T0" fmla="*/ 433 w 565"/>
                <a:gd name="T1" fmla="*/ 44 h 638"/>
                <a:gd name="T2" fmla="*/ 423 w 565"/>
                <a:gd name="T3" fmla="*/ 47 h 638"/>
                <a:gd name="T4" fmla="*/ 411 w 565"/>
                <a:gd name="T5" fmla="*/ 59 h 638"/>
                <a:gd name="T6" fmla="*/ 398 w 565"/>
                <a:gd name="T7" fmla="*/ 85 h 638"/>
                <a:gd name="T8" fmla="*/ 394 w 565"/>
                <a:gd name="T9" fmla="*/ 112 h 638"/>
                <a:gd name="T10" fmla="*/ 384 w 565"/>
                <a:gd name="T11" fmla="*/ 126 h 638"/>
                <a:gd name="T12" fmla="*/ 360 w 565"/>
                <a:gd name="T13" fmla="*/ 118 h 638"/>
                <a:gd name="T14" fmla="*/ 335 w 565"/>
                <a:gd name="T15" fmla="*/ 107 h 638"/>
                <a:gd name="T16" fmla="*/ 319 w 565"/>
                <a:gd name="T17" fmla="*/ 107 h 638"/>
                <a:gd name="T18" fmla="*/ 325 w 565"/>
                <a:gd name="T19" fmla="*/ 128 h 638"/>
                <a:gd name="T20" fmla="*/ 346 w 565"/>
                <a:gd name="T21" fmla="*/ 146 h 638"/>
                <a:gd name="T22" fmla="*/ 372 w 565"/>
                <a:gd name="T23" fmla="*/ 154 h 638"/>
                <a:gd name="T24" fmla="*/ 402 w 565"/>
                <a:gd name="T25" fmla="*/ 142 h 638"/>
                <a:gd name="T26" fmla="*/ 413 w 565"/>
                <a:gd name="T27" fmla="*/ 124 h 638"/>
                <a:gd name="T28" fmla="*/ 423 w 565"/>
                <a:gd name="T29" fmla="*/ 103 h 638"/>
                <a:gd name="T30" fmla="*/ 437 w 565"/>
                <a:gd name="T31" fmla="*/ 97 h 638"/>
                <a:gd name="T32" fmla="*/ 468 w 565"/>
                <a:gd name="T33" fmla="*/ 122 h 638"/>
                <a:gd name="T34" fmla="*/ 502 w 565"/>
                <a:gd name="T35" fmla="*/ 138 h 638"/>
                <a:gd name="T36" fmla="*/ 524 w 565"/>
                <a:gd name="T37" fmla="*/ 144 h 638"/>
                <a:gd name="T38" fmla="*/ 549 w 565"/>
                <a:gd name="T39" fmla="*/ 154 h 638"/>
                <a:gd name="T40" fmla="*/ 565 w 565"/>
                <a:gd name="T41" fmla="*/ 177 h 638"/>
                <a:gd name="T42" fmla="*/ 553 w 565"/>
                <a:gd name="T43" fmla="*/ 207 h 638"/>
                <a:gd name="T44" fmla="*/ 531 w 565"/>
                <a:gd name="T45" fmla="*/ 232 h 638"/>
                <a:gd name="T46" fmla="*/ 520 w 565"/>
                <a:gd name="T47" fmla="*/ 242 h 638"/>
                <a:gd name="T48" fmla="*/ 533 w 565"/>
                <a:gd name="T49" fmla="*/ 242 h 638"/>
                <a:gd name="T50" fmla="*/ 555 w 565"/>
                <a:gd name="T51" fmla="*/ 242 h 638"/>
                <a:gd name="T52" fmla="*/ 561 w 565"/>
                <a:gd name="T53" fmla="*/ 252 h 638"/>
                <a:gd name="T54" fmla="*/ 543 w 565"/>
                <a:gd name="T55" fmla="*/ 270 h 638"/>
                <a:gd name="T56" fmla="*/ 516 w 565"/>
                <a:gd name="T57" fmla="*/ 286 h 638"/>
                <a:gd name="T58" fmla="*/ 502 w 565"/>
                <a:gd name="T59" fmla="*/ 292 h 638"/>
                <a:gd name="T60" fmla="*/ 516 w 565"/>
                <a:gd name="T61" fmla="*/ 295 h 638"/>
                <a:gd name="T62" fmla="*/ 537 w 565"/>
                <a:gd name="T63" fmla="*/ 315 h 638"/>
                <a:gd name="T64" fmla="*/ 543 w 565"/>
                <a:gd name="T65" fmla="*/ 353 h 638"/>
                <a:gd name="T66" fmla="*/ 549 w 565"/>
                <a:gd name="T67" fmla="*/ 396 h 638"/>
                <a:gd name="T68" fmla="*/ 561 w 565"/>
                <a:gd name="T69" fmla="*/ 418 h 638"/>
                <a:gd name="T70" fmla="*/ 563 w 565"/>
                <a:gd name="T71" fmla="*/ 435 h 638"/>
                <a:gd name="T72" fmla="*/ 541 w 565"/>
                <a:gd name="T73" fmla="*/ 451 h 638"/>
                <a:gd name="T74" fmla="*/ 514 w 565"/>
                <a:gd name="T75" fmla="*/ 445 h 638"/>
                <a:gd name="T76" fmla="*/ 490 w 565"/>
                <a:gd name="T77" fmla="*/ 443 h 638"/>
                <a:gd name="T78" fmla="*/ 476 w 565"/>
                <a:gd name="T79" fmla="*/ 465 h 638"/>
                <a:gd name="T80" fmla="*/ 472 w 565"/>
                <a:gd name="T81" fmla="*/ 492 h 638"/>
                <a:gd name="T82" fmla="*/ 463 w 565"/>
                <a:gd name="T83" fmla="*/ 518 h 638"/>
                <a:gd name="T84" fmla="*/ 449 w 565"/>
                <a:gd name="T85" fmla="*/ 545 h 638"/>
                <a:gd name="T86" fmla="*/ 445 w 565"/>
                <a:gd name="T87" fmla="*/ 587 h 638"/>
                <a:gd name="T88" fmla="*/ 445 w 565"/>
                <a:gd name="T89" fmla="*/ 604 h 638"/>
                <a:gd name="T90" fmla="*/ 405 w 565"/>
                <a:gd name="T91" fmla="*/ 634 h 638"/>
                <a:gd name="T92" fmla="*/ 350 w 565"/>
                <a:gd name="T93" fmla="*/ 634 h 638"/>
                <a:gd name="T94" fmla="*/ 274 w 565"/>
                <a:gd name="T95" fmla="*/ 595 h 638"/>
                <a:gd name="T96" fmla="*/ 185 w 565"/>
                <a:gd name="T97" fmla="*/ 622 h 638"/>
                <a:gd name="T98" fmla="*/ 140 w 565"/>
                <a:gd name="T99" fmla="*/ 514 h 638"/>
                <a:gd name="T100" fmla="*/ 77 w 565"/>
                <a:gd name="T101" fmla="*/ 453 h 638"/>
                <a:gd name="T102" fmla="*/ 18 w 565"/>
                <a:gd name="T103" fmla="*/ 333 h 638"/>
                <a:gd name="T104" fmla="*/ 106 w 565"/>
                <a:gd name="T105" fmla="*/ 199 h 638"/>
                <a:gd name="T106" fmla="*/ 165 w 565"/>
                <a:gd name="T107" fmla="*/ 144 h 638"/>
                <a:gd name="T108" fmla="*/ 183 w 565"/>
                <a:gd name="T109" fmla="*/ 51 h 638"/>
                <a:gd name="T110" fmla="*/ 224 w 565"/>
                <a:gd name="T111" fmla="*/ 0 h 638"/>
                <a:gd name="T112" fmla="*/ 301 w 565"/>
                <a:gd name="T113" fmla="*/ 30 h 638"/>
                <a:gd name="T114" fmla="*/ 384 w 565"/>
                <a:gd name="T115" fmla="*/ 4 h 638"/>
                <a:gd name="T116" fmla="*/ 433 w 565"/>
                <a:gd name="T117" fmla="*/ 4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rgbClr val="6E5118"/>
              </a:solidFill>
              <a:prstDash val="solid"/>
              <a:round/>
              <a:headEnd/>
              <a:tailEnd/>
            </a:ln>
          </p:spPr>
          <p:txBody>
            <a:bodyPr/>
            <a:lstStyle/>
            <a:p>
              <a:endParaRPr lang="zh-CN" altLang="en-US"/>
            </a:p>
          </p:txBody>
        </p:sp>
        <p:sp>
          <p:nvSpPr>
            <p:cNvPr id="25" name="Freeform 82"/>
            <p:cNvSpPr>
              <a:spLocks/>
            </p:cNvSpPr>
            <p:nvPr/>
          </p:nvSpPr>
          <p:spPr bwMode="gray">
            <a:xfrm>
              <a:off x="3746" y="2774"/>
              <a:ext cx="283" cy="318"/>
            </a:xfrm>
            <a:custGeom>
              <a:avLst/>
              <a:gdLst>
                <a:gd name="T0" fmla="*/ 433 w 565"/>
                <a:gd name="T1" fmla="*/ 44 h 638"/>
                <a:gd name="T2" fmla="*/ 423 w 565"/>
                <a:gd name="T3" fmla="*/ 47 h 638"/>
                <a:gd name="T4" fmla="*/ 411 w 565"/>
                <a:gd name="T5" fmla="*/ 59 h 638"/>
                <a:gd name="T6" fmla="*/ 398 w 565"/>
                <a:gd name="T7" fmla="*/ 85 h 638"/>
                <a:gd name="T8" fmla="*/ 394 w 565"/>
                <a:gd name="T9" fmla="*/ 112 h 638"/>
                <a:gd name="T10" fmla="*/ 384 w 565"/>
                <a:gd name="T11" fmla="*/ 126 h 638"/>
                <a:gd name="T12" fmla="*/ 360 w 565"/>
                <a:gd name="T13" fmla="*/ 118 h 638"/>
                <a:gd name="T14" fmla="*/ 335 w 565"/>
                <a:gd name="T15" fmla="*/ 107 h 638"/>
                <a:gd name="T16" fmla="*/ 319 w 565"/>
                <a:gd name="T17" fmla="*/ 107 h 638"/>
                <a:gd name="T18" fmla="*/ 325 w 565"/>
                <a:gd name="T19" fmla="*/ 128 h 638"/>
                <a:gd name="T20" fmla="*/ 346 w 565"/>
                <a:gd name="T21" fmla="*/ 146 h 638"/>
                <a:gd name="T22" fmla="*/ 372 w 565"/>
                <a:gd name="T23" fmla="*/ 154 h 638"/>
                <a:gd name="T24" fmla="*/ 402 w 565"/>
                <a:gd name="T25" fmla="*/ 142 h 638"/>
                <a:gd name="T26" fmla="*/ 413 w 565"/>
                <a:gd name="T27" fmla="*/ 124 h 638"/>
                <a:gd name="T28" fmla="*/ 423 w 565"/>
                <a:gd name="T29" fmla="*/ 103 h 638"/>
                <a:gd name="T30" fmla="*/ 437 w 565"/>
                <a:gd name="T31" fmla="*/ 97 h 638"/>
                <a:gd name="T32" fmla="*/ 468 w 565"/>
                <a:gd name="T33" fmla="*/ 122 h 638"/>
                <a:gd name="T34" fmla="*/ 502 w 565"/>
                <a:gd name="T35" fmla="*/ 138 h 638"/>
                <a:gd name="T36" fmla="*/ 524 w 565"/>
                <a:gd name="T37" fmla="*/ 144 h 638"/>
                <a:gd name="T38" fmla="*/ 549 w 565"/>
                <a:gd name="T39" fmla="*/ 154 h 638"/>
                <a:gd name="T40" fmla="*/ 565 w 565"/>
                <a:gd name="T41" fmla="*/ 177 h 638"/>
                <a:gd name="T42" fmla="*/ 553 w 565"/>
                <a:gd name="T43" fmla="*/ 207 h 638"/>
                <a:gd name="T44" fmla="*/ 531 w 565"/>
                <a:gd name="T45" fmla="*/ 232 h 638"/>
                <a:gd name="T46" fmla="*/ 520 w 565"/>
                <a:gd name="T47" fmla="*/ 242 h 638"/>
                <a:gd name="T48" fmla="*/ 533 w 565"/>
                <a:gd name="T49" fmla="*/ 242 h 638"/>
                <a:gd name="T50" fmla="*/ 555 w 565"/>
                <a:gd name="T51" fmla="*/ 242 h 638"/>
                <a:gd name="T52" fmla="*/ 561 w 565"/>
                <a:gd name="T53" fmla="*/ 252 h 638"/>
                <a:gd name="T54" fmla="*/ 543 w 565"/>
                <a:gd name="T55" fmla="*/ 270 h 638"/>
                <a:gd name="T56" fmla="*/ 516 w 565"/>
                <a:gd name="T57" fmla="*/ 286 h 638"/>
                <a:gd name="T58" fmla="*/ 502 w 565"/>
                <a:gd name="T59" fmla="*/ 292 h 638"/>
                <a:gd name="T60" fmla="*/ 516 w 565"/>
                <a:gd name="T61" fmla="*/ 295 h 638"/>
                <a:gd name="T62" fmla="*/ 537 w 565"/>
                <a:gd name="T63" fmla="*/ 315 h 638"/>
                <a:gd name="T64" fmla="*/ 543 w 565"/>
                <a:gd name="T65" fmla="*/ 353 h 638"/>
                <a:gd name="T66" fmla="*/ 549 w 565"/>
                <a:gd name="T67" fmla="*/ 396 h 638"/>
                <a:gd name="T68" fmla="*/ 561 w 565"/>
                <a:gd name="T69" fmla="*/ 418 h 638"/>
                <a:gd name="T70" fmla="*/ 563 w 565"/>
                <a:gd name="T71" fmla="*/ 435 h 638"/>
                <a:gd name="T72" fmla="*/ 541 w 565"/>
                <a:gd name="T73" fmla="*/ 451 h 638"/>
                <a:gd name="T74" fmla="*/ 514 w 565"/>
                <a:gd name="T75" fmla="*/ 445 h 638"/>
                <a:gd name="T76" fmla="*/ 490 w 565"/>
                <a:gd name="T77" fmla="*/ 443 h 638"/>
                <a:gd name="T78" fmla="*/ 476 w 565"/>
                <a:gd name="T79" fmla="*/ 465 h 638"/>
                <a:gd name="T80" fmla="*/ 472 w 565"/>
                <a:gd name="T81" fmla="*/ 492 h 638"/>
                <a:gd name="T82" fmla="*/ 463 w 565"/>
                <a:gd name="T83" fmla="*/ 518 h 638"/>
                <a:gd name="T84" fmla="*/ 449 w 565"/>
                <a:gd name="T85" fmla="*/ 545 h 638"/>
                <a:gd name="T86" fmla="*/ 445 w 565"/>
                <a:gd name="T87" fmla="*/ 587 h 638"/>
                <a:gd name="T88" fmla="*/ 445 w 565"/>
                <a:gd name="T89" fmla="*/ 604 h 638"/>
                <a:gd name="T90" fmla="*/ 405 w 565"/>
                <a:gd name="T91" fmla="*/ 634 h 638"/>
                <a:gd name="T92" fmla="*/ 350 w 565"/>
                <a:gd name="T93" fmla="*/ 634 h 638"/>
                <a:gd name="T94" fmla="*/ 274 w 565"/>
                <a:gd name="T95" fmla="*/ 595 h 638"/>
                <a:gd name="T96" fmla="*/ 185 w 565"/>
                <a:gd name="T97" fmla="*/ 622 h 638"/>
                <a:gd name="T98" fmla="*/ 140 w 565"/>
                <a:gd name="T99" fmla="*/ 514 h 638"/>
                <a:gd name="T100" fmla="*/ 77 w 565"/>
                <a:gd name="T101" fmla="*/ 453 h 638"/>
                <a:gd name="T102" fmla="*/ 18 w 565"/>
                <a:gd name="T103" fmla="*/ 333 h 638"/>
                <a:gd name="T104" fmla="*/ 106 w 565"/>
                <a:gd name="T105" fmla="*/ 199 h 638"/>
                <a:gd name="T106" fmla="*/ 165 w 565"/>
                <a:gd name="T107" fmla="*/ 144 h 638"/>
                <a:gd name="T108" fmla="*/ 183 w 565"/>
                <a:gd name="T109" fmla="*/ 51 h 638"/>
                <a:gd name="T110" fmla="*/ 224 w 565"/>
                <a:gd name="T111" fmla="*/ 0 h 638"/>
                <a:gd name="T112" fmla="*/ 301 w 565"/>
                <a:gd name="T113" fmla="*/ 30 h 638"/>
                <a:gd name="T114" fmla="*/ 384 w 565"/>
                <a:gd name="T115" fmla="*/ 4 h 638"/>
                <a:gd name="T116" fmla="*/ 433 w 565"/>
                <a:gd name="T117" fmla="*/ 4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rgbClr val="6E5118"/>
              </a:solidFill>
              <a:prstDash val="solid"/>
              <a:round/>
              <a:headEnd/>
              <a:tailEnd/>
            </a:ln>
          </p:spPr>
          <p:txBody>
            <a:bodyPr/>
            <a:lstStyle/>
            <a:p>
              <a:endParaRPr lang="zh-CN" altLang="en-US"/>
            </a:p>
          </p:txBody>
        </p:sp>
        <p:sp>
          <p:nvSpPr>
            <p:cNvPr id="26" name="Freeform 83"/>
            <p:cNvSpPr>
              <a:spLocks/>
            </p:cNvSpPr>
            <p:nvPr/>
          </p:nvSpPr>
          <p:spPr bwMode="gray">
            <a:xfrm>
              <a:off x="3622" y="2455"/>
              <a:ext cx="383" cy="340"/>
            </a:xfrm>
            <a:custGeom>
              <a:avLst/>
              <a:gdLst>
                <a:gd name="T0" fmla="*/ 266 w 766"/>
                <a:gd name="T1" fmla="*/ 45 h 681"/>
                <a:gd name="T2" fmla="*/ 281 w 766"/>
                <a:gd name="T3" fmla="*/ 55 h 681"/>
                <a:gd name="T4" fmla="*/ 313 w 766"/>
                <a:gd name="T5" fmla="*/ 70 h 681"/>
                <a:gd name="T6" fmla="*/ 340 w 766"/>
                <a:gd name="T7" fmla="*/ 88 h 681"/>
                <a:gd name="T8" fmla="*/ 384 w 766"/>
                <a:gd name="T9" fmla="*/ 100 h 681"/>
                <a:gd name="T10" fmla="*/ 419 w 766"/>
                <a:gd name="T11" fmla="*/ 114 h 681"/>
                <a:gd name="T12" fmla="*/ 441 w 766"/>
                <a:gd name="T13" fmla="*/ 137 h 681"/>
                <a:gd name="T14" fmla="*/ 457 w 766"/>
                <a:gd name="T15" fmla="*/ 165 h 681"/>
                <a:gd name="T16" fmla="*/ 482 w 766"/>
                <a:gd name="T17" fmla="*/ 204 h 681"/>
                <a:gd name="T18" fmla="*/ 506 w 766"/>
                <a:gd name="T19" fmla="*/ 236 h 681"/>
                <a:gd name="T20" fmla="*/ 531 w 766"/>
                <a:gd name="T21" fmla="*/ 277 h 681"/>
                <a:gd name="T22" fmla="*/ 549 w 766"/>
                <a:gd name="T23" fmla="*/ 316 h 681"/>
                <a:gd name="T24" fmla="*/ 551 w 766"/>
                <a:gd name="T25" fmla="*/ 342 h 681"/>
                <a:gd name="T26" fmla="*/ 563 w 766"/>
                <a:gd name="T27" fmla="*/ 368 h 681"/>
                <a:gd name="T28" fmla="*/ 606 w 766"/>
                <a:gd name="T29" fmla="*/ 385 h 681"/>
                <a:gd name="T30" fmla="*/ 646 w 766"/>
                <a:gd name="T31" fmla="*/ 399 h 681"/>
                <a:gd name="T32" fmla="*/ 671 w 766"/>
                <a:gd name="T33" fmla="*/ 427 h 681"/>
                <a:gd name="T34" fmla="*/ 693 w 766"/>
                <a:gd name="T35" fmla="*/ 448 h 681"/>
                <a:gd name="T36" fmla="*/ 716 w 766"/>
                <a:gd name="T37" fmla="*/ 464 h 681"/>
                <a:gd name="T38" fmla="*/ 732 w 766"/>
                <a:gd name="T39" fmla="*/ 486 h 681"/>
                <a:gd name="T40" fmla="*/ 724 w 766"/>
                <a:gd name="T41" fmla="*/ 499 h 681"/>
                <a:gd name="T42" fmla="*/ 689 w 766"/>
                <a:gd name="T43" fmla="*/ 503 h 681"/>
                <a:gd name="T44" fmla="*/ 644 w 766"/>
                <a:gd name="T45" fmla="*/ 499 h 681"/>
                <a:gd name="T46" fmla="*/ 610 w 766"/>
                <a:gd name="T47" fmla="*/ 496 h 681"/>
                <a:gd name="T48" fmla="*/ 610 w 766"/>
                <a:gd name="T49" fmla="*/ 498 h 681"/>
                <a:gd name="T50" fmla="*/ 632 w 766"/>
                <a:gd name="T51" fmla="*/ 507 h 681"/>
                <a:gd name="T52" fmla="*/ 657 w 766"/>
                <a:gd name="T53" fmla="*/ 523 h 681"/>
                <a:gd name="T54" fmla="*/ 671 w 766"/>
                <a:gd name="T55" fmla="*/ 539 h 681"/>
                <a:gd name="T56" fmla="*/ 707 w 766"/>
                <a:gd name="T57" fmla="*/ 559 h 681"/>
                <a:gd name="T58" fmla="*/ 736 w 766"/>
                <a:gd name="T59" fmla="*/ 578 h 681"/>
                <a:gd name="T60" fmla="*/ 754 w 766"/>
                <a:gd name="T61" fmla="*/ 602 h 681"/>
                <a:gd name="T62" fmla="*/ 766 w 766"/>
                <a:gd name="T63" fmla="*/ 622 h 681"/>
                <a:gd name="T64" fmla="*/ 758 w 766"/>
                <a:gd name="T65" fmla="*/ 631 h 681"/>
                <a:gd name="T66" fmla="*/ 730 w 766"/>
                <a:gd name="T67" fmla="*/ 647 h 681"/>
                <a:gd name="T68" fmla="*/ 705 w 766"/>
                <a:gd name="T69" fmla="*/ 659 h 681"/>
                <a:gd name="T70" fmla="*/ 697 w 766"/>
                <a:gd name="T71" fmla="*/ 665 h 681"/>
                <a:gd name="T72" fmla="*/ 689 w 766"/>
                <a:gd name="T73" fmla="*/ 673 h 681"/>
                <a:gd name="T74" fmla="*/ 681 w 766"/>
                <a:gd name="T75" fmla="*/ 677 h 681"/>
                <a:gd name="T76" fmla="*/ 679 w 766"/>
                <a:gd name="T77" fmla="*/ 681 h 681"/>
                <a:gd name="T78" fmla="*/ 632 w 766"/>
                <a:gd name="T79" fmla="*/ 641 h 681"/>
                <a:gd name="T80" fmla="*/ 500 w 766"/>
                <a:gd name="T81" fmla="*/ 671 h 681"/>
                <a:gd name="T82" fmla="*/ 431 w 766"/>
                <a:gd name="T83" fmla="*/ 645 h 681"/>
                <a:gd name="T84" fmla="*/ 356 w 766"/>
                <a:gd name="T85" fmla="*/ 633 h 681"/>
                <a:gd name="T86" fmla="*/ 297 w 766"/>
                <a:gd name="T87" fmla="*/ 592 h 681"/>
                <a:gd name="T88" fmla="*/ 230 w 766"/>
                <a:gd name="T89" fmla="*/ 513 h 681"/>
                <a:gd name="T90" fmla="*/ 197 w 766"/>
                <a:gd name="T91" fmla="*/ 407 h 681"/>
                <a:gd name="T92" fmla="*/ 144 w 766"/>
                <a:gd name="T93" fmla="*/ 269 h 681"/>
                <a:gd name="T94" fmla="*/ 83 w 766"/>
                <a:gd name="T95" fmla="*/ 257 h 681"/>
                <a:gd name="T96" fmla="*/ 0 w 766"/>
                <a:gd name="T97" fmla="*/ 220 h 681"/>
                <a:gd name="T98" fmla="*/ 69 w 766"/>
                <a:gd name="T99" fmla="*/ 124 h 681"/>
                <a:gd name="T100" fmla="*/ 122 w 766"/>
                <a:gd name="T101" fmla="*/ 100 h 681"/>
                <a:gd name="T102" fmla="*/ 203 w 766"/>
                <a:gd name="T103" fmla="*/ 76 h 681"/>
                <a:gd name="T104" fmla="*/ 262 w 766"/>
                <a:gd name="T105"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rgbClr val="6E5118"/>
              </a:solidFill>
              <a:prstDash val="solid"/>
              <a:round/>
              <a:headEnd/>
              <a:tailEnd/>
            </a:ln>
          </p:spPr>
          <p:txBody>
            <a:bodyPr/>
            <a:lstStyle/>
            <a:p>
              <a:endParaRPr lang="zh-CN" altLang="en-US"/>
            </a:p>
          </p:txBody>
        </p:sp>
        <p:sp>
          <p:nvSpPr>
            <p:cNvPr id="27" name="Freeform 84"/>
            <p:cNvSpPr>
              <a:spLocks/>
            </p:cNvSpPr>
            <p:nvPr/>
          </p:nvSpPr>
          <p:spPr bwMode="gray">
            <a:xfrm>
              <a:off x="3622" y="2455"/>
              <a:ext cx="383" cy="340"/>
            </a:xfrm>
            <a:custGeom>
              <a:avLst/>
              <a:gdLst>
                <a:gd name="T0" fmla="*/ 266 w 766"/>
                <a:gd name="T1" fmla="*/ 45 h 681"/>
                <a:gd name="T2" fmla="*/ 281 w 766"/>
                <a:gd name="T3" fmla="*/ 55 h 681"/>
                <a:gd name="T4" fmla="*/ 313 w 766"/>
                <a:gd name="T5" fmla="*/ 70 h 681"/>
                <a:gd name="T6" fmla="*/ 340 w 766"/>
                <a:gd name="T7" fmla="*/ 88 h 681"/>
                <a:gd name="T8" fmla="*/ 384 w 766"/>
                <a:gd name="T9" fmla="*/ 100 h 681"/>
                <a:gd name="T10" fmla="*/ 419 w 766"/>
                <a:gd name="T11" fmla="*/ 114 h 681"/>
                <a:gd name="T12" fmla="*/ 441 w 766"/>
                <a:gd name="T13" fmla="*/ 137 h 681"/>
                <a:gd name="T14" fmla="*/ 457 w 766"/>
                <a:gd name="T15" fmla="*/ 165 h 681"/>
                <a:gd name="T16" fmla="*/ 482 w 766"/>
                <a:gd name="T17" fmla="*/ 204 h 681"/>
                <a:gd name="T18" fmla="*/ 506 w 766"/>
                <a:gd name="T19" fmla="*/ 236 h 681"/>
                <a:gd name="T20" fmla="*/ 531 w 766"/>
                <a:gd name="T21" fmla="*/ 277 h 681"/>
                <a:gd name="T22" fmla="*/ 549 w 766"/>
                <a:gd name="T23" fmla="*/ 316 h 681"/>
                <a:gd name="T24" fmla="*/ 551 w 766"/>
                <a:gd name="T25" fmla="*/ 342 h 681"/>
                <a:gd name="T26" fmla="*/ 563 w 766"/>
                <a:gd name="T27" fmla="*/ 368 h 681"/>
                <a:gd name="T28" fmla="*/ 606 w 766"/>
                <a:gd name="T29" fmla="*/ 385 h 681"/>
                <a:gd name="T30" fmla="*/ 646 w 766"/>
                <a:gd name="T31" fmla="*/ 399 h 681"/>
                <a:gd name="T32" fmla="*/ 671 w 766"/>
                <a:gd name="T33" fmla="*/ 427 h 681"/>
                <a:gd name="T34" fmla="*/ 693 w 766"/>
                <a:gd name="T35" fmla="*/ 448 h 681"/>
                <a:gd name="T36" fmla="*/ 716 w 766"/>
                <a:gd name="T37" fmla="*/ 464 h 681"/>
                <a:gd name="T38" fmla="*/ 732 w 766"/>
                <a:gd name="T39" fmla="*/ 486 h 681"/>
                <a:gd name="T40" fmla="*/ 724 w 766"/>
                <a:gd name="T41" fmla="*/ 499 h 681"/>
                <a:gd name="T42" fmla="*/ 689 w 766"/>
                <a:gd name="T43" fmla="*/ 503 h 681"/>
                <a:gd name="T44" fmla="*/ 644 w 766"/>
                <a:gd name="T45" fmla="*/ 499 h 681"/>
                <a:gd name="T46" fmla="*/ 610 w 766"/>
                <a:gd name="T47" fmla="*/ 496 h 681"/>
                <a:gd name="T48" fmla="*/ 610 w 766"/>
                <a:gd name="T49" fmla="*/ 498 h 681"/>
                <a:gd name="T50" fmla="*/ 632 w 766"/>
                <a:gd name="T51" fmla="*/ 507 h 681"/>
                <a:gd name="T52" fmla="*/ 657 w 766"/>
                <a:gd name="T53" fmla="*/ 523 h 681"/>
                <a:gd name="T54" fmla="*/ 671 w 766"/>
                <a:gd name="T55" fmla="*/ 539 h 681"/>
                <a:gd name="T56" fmla="*/ 707 w 766"/>
                <a:gd name="T57" fmla="*/ 559 h 681"/>
                <a:gd name="T58" fmla="*/ 736 w 766"/>
                <a:gd name="T59" fmla="*/ 578 h 681"/>
                <a:gd name="T60" fmla="*/ 754 w 766"/>
                <a:gd name="T61" fmla="*/ 602 h 681"/>
                <a:gd name="T62" fmla="*/ 766 w 766"/>
                <a:gd name="T63" fmla="*/ 622 h 681"/>
                <a:gd name="T64" fmla="*/ 758 w 766"/>
                <a:gd name="T65" fmla="*/ 631 h 681"/>
                <a:gd name="T66" fmla="*/ 730 w 766"/>
                <a:gd name="T67" fmla="*/ 647 h 681"/>
                <a:gd name="T68" fmla="*/ 705 w 766"/>
                <a:gd name="T69" fmla="*/ 659 h 681"/>
                <a:gd name="T70" fmla="*/ 697 w 766"/>
                <a:gd name="T71" fmla="*/ 665 h 681"/>
                <a:gd name="T72" fmla="*/ 689 w 766"/>
                <a:gd name="T73" fmla="*/ 673 h 681"/>
                <a:gd name="T74" fmla="*/ 681 w 766"/>
                <a:gd name="T75" fmla="*/ 677 h 681"/>
                <a:gd name="T76" fmla="*/ 679 w 766"/>
                <a:gd name="T77" fmla="*/ 681 h 681"/>
                <a:gd name="T78" fmla="*/ 632 w 766"/>
                <a:gd name="T79" fmla="*/ 641 h 681"/>
                <a:gd name="T80" fmla="*/ 500 w 766"/>
                <a:gd name="T81" fmla="*/ 671 h 681"/>
                <a:gd name="T82" fmla="*/ 431 w 766"/>
                <a:gd name="T83" fmla="*/ 645 h 681"/>
                <a:gd name="T84" fmla="*/ 356 w 766"/>
                <a:gd name="T85" fmla="*/ 633 h 681"/>
                <a:gd name="T86" fmla="*/ 297 w 766"/>
                <a:gd name="T87" fmla="*/ 592 h 681"/>
                <a:gd name="T88" fmla="*/ 230 w 766"/>
                <a:gd name="T89" fmla="*/ 513 h 681"/>
                <a:gd name="T90" fmla="*/ 197 w 766"/>
                <a:gd name="T91" fmla="*/ 407 h 681"/>
                <a:gd name="T92" fmla="*/ 144 w 766"/>
                <a:gd name="T93" fmla="*/ 269 h 681"/>
                <a:gd name="T94" fmla="*/ 83 w 766"/>
                <a:gd name="T95" fmla="*/ 257 h 681"/>
                <a:gd name="T96" fmla="*/ 0 w 766"/>
                <a:gd name="T97" fmla="*/ 220 h 681"/>
                <a:gd name="T98" fmla="*/ 69 w 766"/>
                <a:gd name="T99" fmla="*/ 124 h 681"/>
                <a:gd name="T100" fmla="*/ 122 w 766"/>
                <a:gd name="T101" fmla="*/ 100 h 681"/>
                <a:gd name="T102" fmla="*/ 203 w 766"/>
                <a:gd name="T103" fmla="*/ 76 h 681"/>
                <a:gd name="T104" fmla="*/ 262 w 766"/>
                <a:gd name="T105"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rgbClr val="6E5118"/>
              </a:solidFill>
              <a:prstDash val="solid"/>
              <a:round/>
              <a:headEnd/>
              <a:tailEnd/>
            </a:ln>
          </p:spPr>
          <p:txBody>
            <a:bodyPr/>
            <a:lstStyle/>
            <a:p>
              <a:endParaRPr lang="zh-CN" altLang="en-US"/>
            </a:p>
          </p:txBody>
        </p:sp>
        <p:sp>
          <p:nvSpPr>
            <p:cNvPr id="28" name="Freeform 85"/>
            <p:cNvSpPr>
              <a:spLocks/>
            </p:cNvSpPr>
            <p:nvPr/>
          </p:nvSpPr>
          <p:spPr bwMode="gray">
            <a:xfrm>
              <a:off x="3848" y="2705"/>
              <a:ext cx="58" cy="77"/>
            </a:xfrm>
            <a:custGeom>
              <a:avLst/>
              <a:gdLst>
                <a:gd name="T0" fmla="*/ 0 w 116"/>
                <a:gd name="T1" fmla="*/ 0 h 156"/>
                <a:gd name="T2" fmla="*/ 2 w 116"/>
                <a:gd name="T3" fmla="*/ 6 h 156"/>
                <a:gd name="T4" fmla="*/ 8 w 116"/>
                <a:gd name="T5" fmla="*/ 18 h 156"/>
                <a:gd name="T6" fmla="*/ 13 w 116"/>
                <a:gd name="T7" fmla="*/ 34 h 156"/>
                <a:gd name="T8" fmla="*/ 19 w 116"/>
                <a:gd name="T9" fmla="*/ 52 h 156"/>
                <a:gd name="T10" fmla="*/ 21 w 116"/>
                <a:gd name="T11" fmla="*/ 65 h 156"/>
                <a:gd name="T12" fmla="*/ 23 w 116"/>
                <a:gd name="T13" fmla="*/ 83 h 156"/>
                <a:gd name="T14" fmla="*/ 31 w 116"/>
                <a:gd name="T15" fmla="*/ 103 h 156"/>
                <a:gd name="T16" fmla="*/ 41 w 116"/>
                <a:gd name="T17" fmla="*/ 121 h 156"/>
                <a:gd name="T18" fmla="*/ 47 w 116"/>
                <a:gd name="T19" fmla="*/ 136 h 156"/>
                <a:gd name="T20" fmla="*/ 49 w 116"/>
                <a:gd name="T21" fmla="*/ 142 h 156"/>
                <a:gd name="T22" fmla="*/ 59 w 116"/>
                <a:gd name="T23" fmla="*/ 148 h 156"/>
                <a:gd name="T24" fmla="*/ 69 w 116"/>
                <a:gd name="T25" fmla="*/ 154 h 156"/>
                <a:gd name="T26" fmla="*/ 82 w 116"/>
                <a:gd name="T27" fmla="*/ 156 h 156"/>
                <a:gd name="T28" fmla="*/ 94 w 116"/>
                <a:gd name="T29" fmla="*/ 156 h 156"/>
                <a:gd name="T30" fmla="*/ 106 w 116"/>
                <a:gd name="T31" fmla="*/ 150 h 156"/>
                <a:gd name="T32" fmla="*/ 114 w 116"/>
                <a:gd name="T33" fmla="*/ 138 h 156"/>
                <a:gd name="T34" fmla="*/ 116 w 116"/>
                <a:gd name="T35" fmla="*/ 123 h 156"/>
                <a:gd name="T36" fmla="*/ 108 w 116"/>
                <a:gd name="T37" fmla="*/ 107 h 156"/>
                <a:gd name="T38" fmla="*/ 94 w 116"/>
                <a:gd name="T39" fmla="*/ 91 h 156"/>
                <a:gd name="T40" fmla="*/ 76 w 116"/>
                <a:gd name="T41" fmla="*/ 77 h 156"/>
                <a:gd name="T42" fmla="*/ 59 w 116"/>
                <a:gd name="T43" fmla="*/ 65 h 156"/>
                <a:gd name="T44" fmla="*/ 43 w 116"/>
                <a:gd name="T45" fmla="*/ 54 h 156"/>
                <a:gd name="T46" fmla="*/ 37 w 116"/>
                <a:gd name="T47" fmla="*/ 46 h 156"/>
                <a:gd name="T48" fmla="*/ 31 w 116"/>
                <a:gd name="T49" fmla="*/ 34 h 156"/>
                <a:gd name="T50" fmla="*/ 21 w 116"/>
                <a:gd name="T51" fmla="*/ 22 h 156"/>
                <a:gd name="T52" fmla="*/ 12 w 116"/>
                <a:gd name="T53" fmla="*/ 12 h 156"/>
                <a:gd name="T54" fmla="*/ 2 w 116"/>
                <a:gd name="T55" fmla="*/ 4 h 156"/>
                <a:gd name="T56" fmla="*/ 0 w 116"/>
                <a:gd name="T5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rgbClr val="6E5118"/>
              </a:solidFill>
              <a:prstDash val="solid"/>
              <a:round/>
              <a:headEnd/>
              <a:tailEnd/>
            </a:ln>
          </p:spPr>
          <p:txBody>
            <a:bodyPr/>
            <a:lstStyle/>
            <a:p>
              <a:endParaRPr lang="zh-CN" altLang="en-US"/>
            </a:p>
          </p:txBody>
        </p:sp>
        <p:sp>
          <p:nvSpPr>
            <p:cNvPr id="29" name="Freeform 86"/>
            <p:cNvSpPr>
              <a:spLocks/>
            </p:cNvSpPr>
            <p:nvPr/>
          </p:nvSpPr>
          <p:spPr bwMode="gray">
            <a:xfrm>
              <a:off x="3848" y="2705"/>
              <a:ext cx="58" cy="77"/>
            </a:xfrm>
            <a:custGeom>
              <a:avLst/>
              <a:gdLst>
                <a:gd name="T0" fmla="*/ 0 w 116"/>
                <a:gd name="T1" fmla="*/ 0 h 156"/>
                <a:gd name="T2" fmla="*/ 2 w 116"/>
                <a:gd name="T3" fmla="*/ 6 h 156"/>
                <a:gd name="T4" fmla="*/ 8 w 116"/>
                <a:gd name="T5" fmla="*/ 18 h 156"/>
                <a:gd name="T6" fmla="*/ 13 w 116"/>
                <a:gd name="T7" fmla="*/ 34 h 156"/>
                <a:gd name="T8" fmla="*/ 19 w 116"/>
                <a:gd name="T9" fmla="*/ 52 h 156"/>
                <a:gd name="T10" fmla="*/ 21 w 116"/>
                <a:gd name="T11" fmla="*/ 65 h 156"/>
                <a:gd name="T12" fmla="*/ 23 w 116"/>
                <a:gd name="T13" fmla="*/ 83 h 156"/>
                <a:gd name="T14" fmla="*/ 31 w 116"/>
                <a:gd name="T15" fmla="*/ 103 h 156"/>
                <a:gd name="T16" fmla="*/ 41 w 116"/>
                <a:gd name="T17" fmla="*/ 121 h 156"/>
                <a:gd name="T18" fmla="*/ 47 w 116"/>
                <a:gd name="T19" fmla="*/ 136 h 156"/>
                <a:gd name="T20" fmla="*/ 49 w 116"/>
                <a:gd name="T21" fmla="*/ 142 h 156"/>
                <a:gd name="T22" fmla="*/ 59 w 116"/>
                <a:gd name="T23" fmla="*/ 148 h 156"/>
                <a:gd name="T24" fmla="*/ 69 w 116"/>
                <a:gd name="T25" fmla="*/ 154 h 156"/>
                <a:gd name="T26" fmla="*/ 82 w 116"/>
                <a:gd name="T27" fmla="*/ 156 h 156"/>
                <a:gd name="T28" fmla="*/ 94 w 116"/>
                <a:gd name="T29" fmla="*/ 156 h 156"/>
                <a:gd name="T30" fmla="*/ 106 w 116"/>
                <a:gd name="T31" fmla="*/ 150 h 156"/>
                <a:gd name="T32" fmla="*/ 114 w 116"/>
                <a:gd name="T33" fmla="*/ 138 h 156"/>
                <a:gd name="T34" fmla="*/ 116 w 116"/>
                <a:gd name="T35" fmla="*/ 123 h 156"/>
                <a:gd name="T36" fmla="*/ 108 w 116"/>
                <a:gd name="T37" fmla="*/ 107 h 156"/>
                <a:gd name="T38" fmla="*/ 94 w 116"/>
                <a:gd name="T39" fmla="*/ 91 h 156"/>
                <a:gd name="T40" fmla="*/ 76 w 116"/>
                <a:gd name="T41" fmla="*/ 77 h 156"/>
                <a:gd name="T42" fmla="*/ 59 w 116"/>
                <a:gd name="T43" fmla="*/ 65 h 156"/>
                <a:gd name="T44" fmla="*/ 43 w 116"/>
                <a:gd name="T45" fmla="*/ 54 h 156"/>
                <a:gd name="T46" fmla="*/ 37 w 116"/>
                <a:gd name="T47" fmla="*/ 46 h 156"/>
                <a:gd name="T48" fmla="*/ 31 w 116"/>
                <a:gd name="T49" fmla="*/ 34 h 156"/>
                <a:gd name="T50" fmla="*/ 21 w 116"/>
                <a:gd name="T51" fmla="*/ 22 h 156"/>
                <a:gd name="T52" fmla="*/ 12 w 116"/>
                <a:gd name="T53" fmla="*/ 12 h 156"/>
                <a:gd name="T54" fmla="*/ 2 w 116"/>
                <a:gd name="T55" fmla="*/ 4 h 156"/>
                <a:gd name="T56" fmla="*/ 0 w 116"/>
                <a:gd name="T5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rgbClr val="6E5118"/>
              </a:solidFill>
              <a:prstDash val="solid"/>
              <a:round/>
              <a:headEnd/>
              <a:tailEnd/>
            </a:ln>
          </p:spPr>
          <p:txBody>
            <a:bodyPr/>
            <a:lstStyle/>
            <a:p>
              <a:endParaRPr lang="zh-CN" altLang="en-US"/>
            </a:p>
          </p:txBody>
        </p:sp>
        <p:sp>
          <p:nvSpPr>
            <p:cNvPr id="30" name="Freeform 87"/>
            <p:cNvSpPr>
              <a:spLocks/>
            </p:cNvSpPr>
            <p:nvPr/>
          </p:nvSpPr>
          <p:spPr bwMode="gray">
            <a:xfrm>
              <a:off x="3714" y="2597"/>
              <a:ext cx="37" cy="32"/>
            </a:xfrm>
            <a:custGeom>
              <a:avLst/>
              <a:gdLst>
                <a:gd name="T0" fmla="*/ 0 w 75"/>
                <a:gd name="T1" fmla="*/ 45 h 63"/>
                <a:gd name="T2" fmla="*/ 33 w 75"/>
                <a:gd name="T3" fmla="*/ 0 h 63"/>
                <a:gd name="T4" fmla="*/ 73 w 75"/>
                <a:gd name="T5" fmla="*/ 14 h 63"/>
                <a:gd name="T6" fmla="*/ 75 w 75"/>
                <a:gd name="T7" fmla="*/ 49 h 63"/>
                <a:gd name="T8" fmla="*/ 32 w 75"/>
                <a:gd name="T9" fmla="*/ 63 h 63"/>
                <a:gd name="T10" fmla="*/ 0 w 75"/>
                <a:gd name="T11" fmla="*/ 45 h 63"/>
              </a:gdLst>
              <a:ahLst/>
              <a:cxnLst>
                <a:cxn ang="0">
                  <a:pos x="T0" y="T1"/>
                </a:cxn>
                <a:cxn ang="0">
                  <a:pos x="T2" y="T3"/>
                </a:cxn>
                <a:cxn ang="0">
                  <a:pos x="T4" y="T5"/>
                </a:cxn>
                <a:cxn ang="0">
                  <a:pos x="T6" y="T7"/>
                </a:cxn>
                <a:cxn ang="0">
                  <a:pos x="T8" y="T9"/>
                </a:cxn>
                <a:cxn ang="0">
                  <a:pos x="T10" y="T11"/>
                </a:cxn>
              </a:cxnLst>
              <a:rect l="0" t="0" r="r" b="b"/>
              <a:pathLst>
                <a:path w="75" h="63">
                  <a:moveTo>
                    <a:pt x="0" y="45"/>
                  </a:moveTo>
                  <a:lnTo>
                    <a:pt x="33" y="0"/>
                  </a:lnTo>
                  <a:lnTo>
                    <a:pt x="73" y="14"/>
                  </a:lnTo>
                  <a:lnTo>
                    <a:pt x="75" y="49"/>
                  </a:lnTo>
                  <a:lnTo>
                    <a:pt x="32" y="63"/>
                  </a:lnTo>
                  <a:lnTo>
                    <a:pt x="0" y="45"/>
                  </a:lnTo>
                  <a:close/>
                </a:path>
              </a:pathLst>
            </a:custGeom>
            <a:grpFill/>
            <a:ln w="0">
              <a:solidFill>
                <a:srgbClr val="6E5118"/>
              </a:solidFill>
              <a:prstDash val="solid"/>
              <a:round/>
              <a:headEnd/>
              <a:tailEnd/>
            </a:ln>
          </p:spPr>
          <p:txBody>
            <a:bodyPr/>
            <a:lstStyle/>
            <a:p>
              <a:endParaRPr lang="zh-CN" altLang="en-US"/>
            </a:p>
          </p:txBody>
        </p:sp>
        <p:sp>
          <p:nvSpPr>
            <p:cNvPr id="31" name="Freeform 88"/>
            <p:cNvSpPr>
              <a:spLocks/>
            </p:cNvSpPr>
            <p:nvPr/>
          </p:nvSpPr>
          <p:spPr bwMode="gray">
            <a:xfrm>
              <a:off x="3714" y="2597"/>
              <a:ext cx="37" cy="32"/>
            </a:xfrm>
            <a:custGeom>
              <a:avLst/>
              <a:gdLst>
                <a:gd name="T0" fmla="*/ 0 w 75"/>
                <a:gd name="T1" fmla="*/ 45 h 63"/>
                <a:gd name="T2" fmla="*/ 33 w 75"/>
                <a:gd name="T3" fmla="*/ 0 h 63"/>
                <a:gd name="T4" fmla="*/ 73 w 75"/>
                <a:gd name="T5" fmla="*/ 14 h 63"/>
                <a:gd name="T6" fmla="*/ 75 w 75"/>
                <a:gd name="T7" fmla="*/ 49 h 63"/>
                <a:gd name="T8" fmla="*/ 32 w 75"/>
                <a:gd name="T9" fmla="*/ 63 h 63"/>
                <a:gd name="T10" fmla="*/ 0 w 75"/>
                <a:gd name="T11" fmla="*/ 45 h 63"/>
              </a:gdLst>
              <a:ahLst/>
              <a:cxnLst>
                <a:cxn ang="0">
                  <a:pos x="T0" y="T1"/>
                </a:cxn>
                <a:cxn ang="0">
                  <a:pos x="T2" y="T3"/>
                </a:cxn>
                <a:cxn ang="0">
                  <a:pos x="T4" y="T5"/>
                </a:cxn>
                <a:cxn ang="0">
                  <a:pos x="T6" y="T7"/>
                </a:cxn>
                <a:cxn ang="0">
                  <a:pos x="T8" y="T9"/>
                </a:cxn>
                <a:cxn ang="0">
                  <a:pos x="T10" y="T11"/>
                </a:cxn>
              </a:cxnLst>
              <a:rect l="0" t="0" r="r" b="b"/>
              <a:pathLst>
                <a:path w="75" h="63">
                  <a:moveTo>
                    <a:pt x="0" y="45"/>
                  </a:moveTo>
                  <a:lnTo>
                    <a:pt x="33" y="0"/>
                  </a:lnTo>
                  <a:lnTo>
                    <a:pt x="73" y="14"/>
                  </a:lnTo>
                  <a:lnTo>
                    <a:pt x="75" y="49"/>
                  </a:lnTo>
                  <a:lnTo>
                    <a:pt x="32" y="63"/>
                  </a:lnTo>
                  <a:lnTo>
                    <a:pt x="0" y="45"/>
                  </a:lnTo>
                </a:path>
              </a:pathLst>
            </a:custGeom>
            <a:grpFill/>
            <a:ln w="6350">
              <a:solidFill>
                <a:srgbClr val="6E5118"/>
              </a:solidFill>
              <a:prstDash val="solid"/>
              <a:round/>
              <a:headEnd/>
              <a:tailEnd/>
            </a:ln>
          </p:spPr>
          <p:txBody>
            <a:bodyPr/>
            <a:lstStyle/>
            <a:p>
              <a:endParaRPr lang="zh-CN" altLang="en-US"/>
            </a:p>
          </p:txBody>
        </p:sp>
        <p:sp>
          <p:nvSpPr>
            <p:cNvPr id="32" name="Freeform 89"/>
            <p:cNvSpPr>
              <a:spLocks/>
            </p:cNvSpPr>
            <p:nvPr/>
          </p:nvSpPr>
          <p:spPr bwMode="gray">
            <a:xfrm>
              <a:off x="3768" y="2614"/>
              <a:ext cx="37" cy="52"/>
            </a:xfrm>
            <a:custGeom>
              <a:avLst/>
              <a:gdLst>
                <a:gd name="T0" fmla="*/ 0 w 73"/>
                <a:gd name="T1" fmla="*/ 40 h 105"/>
                <a:gd name="T2" fmla="*/ 34 w 73"/>
                <a:gd name="T3" fmla="*/ 0 h 105"/>
                <a:gd name="T4" fmla="*/ 63 w 73"/>
                <a:gd name="T5" fmla="*/ 48 h 105"/>
                <a:gd name="T6" fmla="*/ 73 w 73"/>
                <a:gd name="T7" fmla="*/ 105 h 105"/>
                <a:gd name="T8" fmla="*/ 34 w 73"/>
                <a:gd name="T9" fmla="*/ 77 h 105"/>
                <a:gd name="T10" fmla="*/ 0 w 73"/>
                <a:gd name="T11" fmla="*/ 40 h 105"/>
              </a:gdLst>
              <a:ahLst/>
              <a:cxnLst>
                <a:cxn ang="0">
                  <a:pos x="T0" y="T1"/>
                </a:cxn>
                <a:cxn ang="0">
                  <a:pos x="T2" y="T3"/>
                </a:cxn>
                <a:cxn ang="0">
                  <a:pos x="T4" y="T5"/>
                </a:cxn>
                <a:cxn ang="0">
                  <a:pos x="T6" y="T7"/>
                </a:cxn>
                <a:cxn ang="0">
                  <a:pos x="T8" y="T9"/>
                </a:cxn>
                <a:cxn ang="0">
                  <a:pos x="T10" y="T11"/>
                </a:cxn>
              </a:cxnLst>
              <a:rect l="0" t="0" r="r" b="b"/>
              <a:pathLst>
                <a:path w="73" h="105">
                  <a:moveTo>
                    <a:pt x="0" y="40"/>
                  </a:moveTo>
                  <a:lnTo>
                    <a:pt x="34" y="0"/>
                  </a:lnTo>
                  <a:lnTo>
                    <a:pt x="63" y="48"/>
                  </a:lnTo>
                  <a:lnTo>
                    <a:pt x="73" y="105"/>
                  </a:lnTo>
                  <a:lnTo>
                    <a:pt x="34" y="77"/>
                  </a:lnTo>
                  <a:lnTo>
                    <a:pt x="0" y="40"/>
                  </a:lnTo>
                  <a:close/>
                </a:path>
              </a:pathLst>
            </a:custGeom>
            <a:grpFill/>
            <a:ln w="0">
              <a:solidFill>
                <a:srgbClr val="6E5118"/>
              </a:solidFill>
              <a:prstDash val="solid"/>
              <a:round/>
              <a:headEnd/>
              <a:tailEnd/>
            </a:ln>
          </p:spPr>
          <p:txBody>
            <a:bodyPr/>
            <a:lstStyle/>
            <a:p>
              <a:endParaRPr lang="zh-CN" altLang="en-US"/>
            </a:p>
          </p:txBody>
        </p:sp>
        <p:sp>
          <p:nvSpPr>
            <p:cNvPr id="33" name="Freeform 90"/>
            <p:cNvSpPr>
              <a:spLocks/>
            </p:cNvSpPr>
            <p:nvPr/>
          </p:nvSpPr>
          <p:spPr bwMode="gray">
            <a:xfrm>
              <a:off x="3768" y="2614"/>
              <a:ext cx="37" cy="52"/>
            </a:xfrm>
            <a:custGeom>
              <a:avLst/>
              <a:gdLst>
                <a:gd name="T0" fmla="*/ 0 w 73"/>
                <a:gd name="T1" fmla="*/ 40 h 105"/>
                <a:gd name="T2" fmla="*/ 34 w 73"/>
                <a:gd name="T3" fmla="*/ 0 h 105"/>
                <a:gd name="T4" fmla="*/ 63 w 73"/>
                <a:gd name="T5" fmla="*/ 48 h 105"/>
                <a:gd name="T6" fmla="*/ 73 w 73"/>
                <a:gd name="T7" fmla="*/ 105 h 105"/>
                <a:gd name="T8" fmla="*/ 34 w 73"/>
                <a:gd name="T9" fmla="*/ 77 h 105"/>
                <a:gd name="T10" fmla="*/ 0 w 73"/>
                <a:gd name="T11" fmla="*/ 40 h 105"/>
              </a:gdLst>
              <a:ahLst/>
              <a:cxnLst>
                <a:cxn ang="0">
                  <a:pos x="T0" y="T1"/>
                </a:cxn>
                <a:cxn ang="0">
                  <a:pos x="T2" y="T3"/>
                </a:cxn>
                <a:cxn ang="0">
                  <a:pos x="T4" y="T5"/>
                </a:cxn>
                <a:cxn ang="0">
                  <a:pos x="T6" y="T7"/>
                </a:cxn>
                <a:cxn ang="0">
                  <a:pos x="T8" y="T9"/>
                </a:cxn>
                <a:cxn ang="0">
                  <a:pos x="T10" y="T11"/>
                </a:cxn>
              </a:cxnLst>
              <a:rect l="0" t="0" r="r" b="b"/>
              <a:pathLst>
                <a:path w="73" h="105">
                  <a:moveTo>
                    <a:pt x="0" y="40"/>
                  </a:moveTo>
                  <a:lnTo>
                    <a:pt x="34" y="0"/>
                  </a:lnTo>
                  <a:lnTo>
                    <a:pt x="63" y="48"/>
                  </a:lnTo>
                  <a:lnTo>
                    <a:pt x="73" y="105"/>
                  </a:lnTo>
                  <a:lnTo>
                    <a:pt x="34" y="77"/>
                  </a:lnTo>
                  <a:lnTo>
                    <a:pt x="0" y="40"/>
                  </a:lnTo>
                </a:path>
              </a:pathLst>
            </a:custGeom>
            <a:grpFill/>
            <a:ln w="6350">
              <a:solidFill>
                <a:srgbClr val="6E5118"/>
              </a:solidFill>
              <a:prstDash val="solid"/>
              <a:round/>
              <a:headEnd/>
              <a:tailEnd/>
            </a:ln>
          </p:spPr>
          <p:txBody>
            <a:bodyPr/>
            <a:lstStyle/>
            <a:p>
              <a:endParaRPr lang="zh-CN" altLang="en-US"/>
            </a:p>
          </p:txBody>
        </p:sp>
        <p:sp>
          <p:nvSpPr>
            <p:cNvPr id="34" name="Freeform 91"/>
            <p:cNvSpPr>
              <a:spLocks/>
            </p:cNvSpPr>
            <p:nvPr/>
          </p:nvSpPr>
          <p:spPr bwMode="gray">
            <a:xfrm>
              <a:off x="3451" y="2207"/>
              <a:ext cx="493" cy="331"/>
            </a:xfrm>
            <a:custGeom>
              <a:avLst/>
              <a:gdLst>
                <a:gd name="T0" fmla="*/ 327 w 987"/>
                <a:gd name="T1" fmla="*/ 2 h 663"/>
                <a:gd name="T2" fmla="*/ 353 w 987"/>
                <a:gd name="T3" fmla="*/ 13 h 663"/>
                <a:gd name="T4" fmla="*/ 384 w 987"/>
                <a:gd name="T5" fmla="*/ 21 h 663"/>
                <a:gd name="T6" fmla="*/ 414 w 987"/>
                <a:gd name="T7" fmla="*/ 9 h 663"/>
                <a:gd name="T8" fmla="*/ 447 w 987"/>
                <a:gd name="T9" fmla="*/ 2 h 663"/>
                <a:gd name="T10" fmla="*/ 479 w 987"/>
                <a:gd name="T11" fmla="*/ 23 h 663"/>
                <a:gd name="T12" fmla="*/ 500 w 987"/>
                <a:gd name="T13" fmla="*/ 63 h 663"/>
                <a:gd name="T14" fmla="*/ 504 w 987"/>
                <a:gd name="T15" fmla="*/ 98 h 663"/>
                <a:gd name="T16" fmla="*/ 512 w 987"/>
                <a:gd name="T17" fmla="*/ 129 h 663"/>
                <a:gd name="T18" fmla="*/ 534 w 987"/>
                <a:gd name="T19" fmla="*/ 151 h 663"/>
                <a:gd name="T20" fmla="*/ 567 w 987"/>
                <a:gd name="T21" fmla="*/ 157 h 663"/>
                <a:gd name="T22" fmla="*/ 599 w 987"/>
                <a:gd name="T23" fmla="*/ 153 h 663"/>
                <a:gd name="T24" fmla="*/ 617 w 987"/>
                <a:gd name="T25" fmla="*/ 133 h 663"/>
                <a:gd name="T26" fmla="*/ 642 w 987"/>
                <a:gd name="T27" fmla="*/ 96 h 663"/>
                <a:gd name="T28" fmla="*/ 668 w 987"/>
                <a:gd name="T29" fmla="*/ 61 h 663"/>
                <a:gd name="T30" fmla="*/ 703 w 987"/>
                <a:gd name="T31" fmla="*/ 27 h 663"/>
                <a:gd name="T32" fmla="*/ 737 w 987"/>
                <a:gd name="T33" fmla="*/ 9 h 663"/>
                <a:gd name="T34" fmla="*/ 764 w 987"/>
                <a:gd name="T35" fmla="*/ 19 h 663"/>
                <a:gd name="T36" fmla="*/ 802 w 987"/>
                <a:gd name="T37" fmla="*/ 37 h 663"/>
                <a:gd name="T38" fmla="*/ 851 w 987"/>
                <a:gd name="T39" fmla="*/ 47 h 663"/>
                <a:gd name="T40" fmla="*/ 896 w 987"/>
                <a:gd name="T41" fmla="*/ 37 h 663"/>
                <a:gd name="T42" fmla="*/ 937 w 987"/>
                <a:gd name="T43" fmla="*/ 29 h 663"/>
                <a:gd name="T44" fmla="*/ 967 w 987"/>
                <a:gd name="T45" fmla="*/ 21 h 663"/>
                <a:gd name="T46" fmla="*/ 985 w 987"/>
                <a:gd name="T47" fmla="*/ 21 h 663"/>
                <a:gd name="T48" fmla="*/ 987 w 987"/>
                <a:gd name="T49" fmla="*/ 51 h 663"/>
                <a:gd name="T50" fmla="*/ 983 w 987"/>
                <a:gd name="T51" fmla="*/ 92 h 663"/>
                <a:gd name="T52" fmla="*/ 973 w 987"/>
                <a:gd name="T53" fmla="*/ 124 h 663"/>
                <a:gd name="T54" fmla="*/ 951 w 987"/>
                <a:gd name="T55" fmla="*/ 128 h 663"/>
                <a:gd name="T56" fmla="*/ 926 w 987"/>
                <a:gd name="T57" fmla="*/ 124 h 663"/>
                <a:gd name="T58" fmla="*/ 902 w 987"/>
                <a:gd name="T59" fmla="*/ 131 h 663"/>
                <a:gd name="T60" fmla="*/ 865 w 987"/>
                <a:gd name="T61" fmla="*/ 167 h 663"/>
                <a:gd name="T62" fmla="*/ 821 w 987"/>
                <a:gd name="T63" fmla="*/ 198 h 663"/>
                <a:gd name="T64" fmla="*/ 792 w 987"/>
                <a:gd name="T65" fmla="*/ 206 h 663"/>
                <a:gd name="T66" fmla="*/ 766 w 987"/>
                <a:gd name="T67" fmla="*/ 208 h 663"/>
                <a:gd name="T68" fmla="*/ 758 w 987"/>
                <a:gd name="T69" fmla="*/ 222 h 663"/>
                <a:gd name="T70" fmla="*/ 764 w 987"/>
                <a:gd name="T71" fmla="*/ 253 h 663"/>
                <a:gd name="T72" fmla="*/ 760 w 987"/>
                <a:gd name="T73" fmla="*/ 289 h 663"/>
                <a:gd name="T74" fmla="*/ 743 w 987"/>
                <a:gd name="T75" fmla="*/ 311 h 663"/>
                <a:gd name="T76" fmla="*/ 709 w 987"/>
                <a:gd name="T77" fmla="*/ 316 h 663"/>
                <a:gd name="T78" fmla="*/ 685 w 987"/>
                <a:gd name="T79" fmla="*/ 318 h 663"/>
                <a:gd name="T80" fmla="*/ 682 w 987"/>
                <a:gd name="T81" fmla="*/ 338 h 663"/>
                <a:gd name="T82" fmla="*/ 682 w 987"/>
                <a:gd name="T83" fmla="*/ 374 h 663"/>
                <a:gd name="T84" fmla="*/ 674 w 987"/>
                <a:gd name="T85" fmla="*/ 405 h 663"/>
                <a:gd name="T86" fmla="*/ 654 w 987"/>
                <a:gd name="T87" fmla="*/ 425 h 663"/>
                <a:gd name="T88" fmla="*/ 630 w 987"/>
                <a:gd name="T89" fmla="*/ 444 h 663"/>
                <a:gd name="T90" fmla="*/ 622 w 987"/>
                <a:gd name="T91" fmla="*/ 474 h 663"/>
                <a:gd name="T92" fmla="*/ 609 w 987"/>
                <a:gd name="T93" fmla="*/ 494 h 663"/>
                <a:gd name="T94" fmla="*/ 558 w 987"/>
                <a:gd name="T95" fmla="*/ 511 h 663"/>
                <a:gd name="T96" fmla="*/ 518 w 987"/>
                <a:gd name="T97" fmla="*/ 572 h 663"/>
                <a:gd name="T98" fmla="*/ 424 w 987"/>
                <a:gd name="T99" fmla="*/ 594 h 663"/>
                <a:gd name="T100" fmla="*/ 357 w 987"/>
                <a:gd name="T101" fmla="*/ 627 h 663"/>
                <a:gd name="T102" fmla="*/ 266 w 987"/>
                <a:gd name="T103" fmla="*/ 578 h 663"/>
                <a:gd name="T104" fmla="*/ 209 w 987"/>
                <a:gd name="T105" fmla="*/ 643 h 663"/>
                <a:gd name="T106" fmla="*/ 54 w 987"/>
                <a:gd name="T107" fmla="*/ 610 h 663"/>
                <a:gd name="T108" fmla="*/ 0 w 987"/>
                <a:gd name="T109" fmla="*/ 562 h 663"/>
                <a:gd name="T110" fmla="*/ 59 w 987"/>
                <a:gd name="T111" fmla="*/ 395 h 663"/>
                <a:gd name="T112" fmla="*/ 32 w 987"/>
                <a:gd name="T113" fmla="*/ 313 h 663"/>
                <a:gd name="T114" fmla="*/ 107 w 987"/>
                <a:gd name="T115" fmla="*/ 181 h 663"/>
                <a:gd name="T116" fmla="*/ 201 w 987"/>
                <a:gd name="T117" fmla="*/ 88 h 663"/>
                <a:gd name="T118" fmla="*/ 323 w 987"/>
                <a:gd name="T119"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rgbClr val="6E5118"/>
              </a:solidFill>
              <a:prstDash val="solid"/>
              <a:round/>
              <a:headEnd/>
              <a:tailEnd/>
            </a:ln>
          </p:spPr>
          <p:txBody>
            <a:bodyPr/>
            <a:lstStyle/>
            <a:p>
              <a:endParaRPr lang="zh-CN" altLang="en-US"/>
            </a:p>
          </p:txBody>
        </p:sp>
        <p:sp>
          <p:nvSpPr>
            <p:cNvPr id="35" name="Freeform 92"/>
            <p:cNvSpPr>
              <a:spLocks/>
            </p:cNvSpPr>
            <p:nvPr/>
          </p:nvSpPr>
          <p:spPr bwMode="gray">
            <a:xfrm>
              <a:off x="3451" y="2207"/>
              <a:ext cx="493" cy="331"/>
            </a:xfrm>
            <a:custGeom>
              <a:avLst/>
              <a:gdLst>
                <a:gd name="T0" fmla="*/ 327 w 987"/>
                <a:gd name="T1" fmla="*/ 2 h 663"/>
                <a:gd name="T2" fmla="*/ 353 w 987"/>
                <a:gd name="T3" fmla="*/ 13 h 663"/>
                <a:gd name="T4" fmla="*/ 384 w 987"/>
                <a:gd name="T5" fmla="*/ 21 h 663"/>
                <a:gd name="T6" fmla="*/ 414 w 987"/>
                <a:gd name="T7" fmla="*/ 9 h 663"/>
                <a:gd name="T8" fmla="*/ 447 w 987"/>
                <a:gd name="T9" fmla="*/ 2 h 663"/>
                <a:gd name="T10" fmla="*/ 479 w 987"/>
                <a:gd name="T11" fmla="*/ 23 h 663"/>
                <a:gd name="T12" fmla="*/ 500 w 987"/>
                <a:gd name="T13" fmla="*/ 63 h 663"/>
                <a:gd name="T14" fmla="*/ 504 w 987"/>
                <a:gd name="T15" fmla="*/ 98 h 663"/>
                <a:gd name="T16" fmla="*/ 512 w 987"/>
                <a:gd name="T17" fmla="*/ 129 h 663"/>
                <a:gd name="T18" fmla="*/ 534 w 987"/>
                <a:gd name="T19" fmla="*/ 151 h 663"/>
                <a:gd name="T20" fmla="*/ 567 w 987"/>
                <a:gd name="T21" fmla="*/ 157 h 663"/>
                <a:gd name="T22" fmla="*/ 599 w 987"/>
                <a:gd name="T23" fmla="*/ 153 h 663"/>
                <a:gd name="T24" fmla="*/ 617 w 987"/>
                <a:gd name="T25" fmla="*/ 133 h 663"/>
                <a:gd name="T26" fmla="*/ 642 w 987"/>
                <a:gd name="T27" fmla="*/ 96 h 663"/>
                <a:gd name="T28" fmla="*/ 668 w 987"/>
                <a:gd name="T29" fmla="*/ 61 h 663"/>
                <a:gd name="T30" fmla="*/ 703 w 987"/>
                <a:gd name="T31" fmla="*/ 27 h 663"/>
                <a:gd name="T32" fmla="*/ 737 w 987"/>
                <a:gd name="T33" fmla="*/ 9 h 663"/>
                <a:gd name="T34" fmla="*/ 764 w 987"/>
                <a:gd name="T35" fmla="*/ 19 h 663"/>
                <a:gd name="T36" fmla="*/ 802 w 987"/>
                <a:gd name="T37" fmla="*/ 37 h 663"/>
                <a:gd name="T38" fmla="*/ 851 w 987"/>
                <a:gd name="T39" fmla="*/ 47 h 663"/>
                <a:gd name="T40" fmla="*/ 896 w 987"/>
                <a:gd name="T41" fmla="*/ 37 h 663"/>
                <a:gd name="T42" fmla="*/ 937 w 987"/>
                <a:gd name="T43" fmla="*/ 29 h 663"/>
                <a:gd name="T44" fmla="*/ 967 w 987"/>
                <a:gd name="T45" fmla="*/ 21 h 663"/>
                <a:gd name="T46" fmla="*/ 985 w 987"/>
                <a:gd name="T47" fmla="*/ 21 h 663"/>
                <a:gd name="T48" fmla="*/ 987 w 987"/>
                <a:gd name="T49" fmla="*/ 51 h 663"/>
                <a:gd name="T50" fmla="*/ 983 w 987"/>
                <a:gd name="T51" fmla="*/ 92 h 663"/>
                <a:gd name="T52" fmla="*/ 973 w 987"/>
                <a:gd name="T53" fmla="*/ 124 h 663"/>
                <a:gd name="T54" fmla="*/ 951 w 987"/>
                <a:gd name="T55" fmla="*/ 128 h 663"/>
                <a:gd name="T56" fmla="*/ 926 w 987"/>
                <a:gd name="T57" fmla="*/ 124 h 663"/>
                <a:gd name="T58" fmla="*/ 902 w 987"/>
                <a:gd name="T59" fmla="*/ 131 h 663"/>
                <a:gd name="T60" fmla="*/ 865 w 987"/>
                <a:gd name="T61" fmla="*/ 167 h 663"/>
                <a:gd name="T62" fmla="*/ 821 w 987"/>
                <a:gd name="T63" fmla="*/ 198 h 663"/>
                <a:gd name="T64" fmla="*/ 792 w 987"/>
                <a:gd name="T65" fmla="*/ 206 h 663"/>
                <a:gd name="T66" fmla="*/ 766 w 987"/>
                <a:gd name="T67" fmla="*/ 208 h 663"/>
                <a:gd name="T68" fmla="*/ 758 w 987"/>
                <a:gd name="T69" fmla="*/ 222 h 663"/>
                <a:gd name="T70" fmla="*/ 764 w 987"/>
                <a:gd name="T71" fmla="*/ 253 h 663"/>
                <a:gd name="T72" fmla="*/ 760 w 987"/>
                <a:gd name="T73" fmla="*/ 289 h 663"/>
                <a:gd name="T74" fmla="*/ 743 w 987"/>
                <a:gd name="T75" fmla="*/ 311 h 663"/>
                <a:gd name="T76" fmla="*/ 709 w 987"/>
                <a:gd name="T77" fmla="*/ 316 h 663"/>
                <a:gd name="T78" fmla="*/ 685 w 987"/>
                <a:gd name="T79" fmla="*/ 318 h 663"/>
                <a:gd name="T80" fmla="*/ 682 w 987"/>
                <a:gd name="T81" fmla="*/ 338 h 663"/>
                <a:gd name="T82" fmla="*/ 682 w 987"/>
                <a:gd name="T83" fmla="*/ 374 h 663"/>
                <a:gd name="T84" fmla="*/ 674 w 987"/>
                <a:gd name="T85" fmla="*/ 405 h 663"/>
                <a:gd name="T86" fmla="*/ 654 w 987"/>
                <a:gd name="T87" fmla="*/ 425 h 663"/>
                <a:gd name="T88" fmla="*/ 630 w 987"/>
                <a:gd name="T89" fmla="*/ 444 h 663"/>
                <a:gd name="T90" fmla="*/ 622 w 987"/>
                <a:gd name="T91" fmla="*/ 474 h 663"/>
                <a:gd name="T92" fmla="*/ 609 w 987"/>
                <a:gd name="T93" fmla="*/ 494 h 663"/>
                <a:gd name="T94" fmla="*/ 558 w 987"/>
                <a:gd name="T95" fmla="*/ 511 h 663"/>
                <a:gd name="T96" fmla="*/ 518 w 987"/>
                <a:gd name="T97" fmla="*/ 572 h 663"/>
                <a:gd name="T98" fmla="*/ 424 w 987"/>
                <a:gd name="T99" fmla="*/ 594 h 663"/>
                <a:gd name="T100" fmla="*/ 357 w 987"/>
                <a:gd name="T101" fmla="*/ 627 h 663"/>
                <a:gd name="T102" fmla="*/ 266 w 987"/>
                <a:gd name="T103" fmla="*/ 578 h 663"/>
                <a:gd name="T104" fmla="*/ 209 w 987"/>
                <a:gd name="T105" fmla="*/ 643 h 663"/>
                <a:gd name="T106" fmla="*/ 54 w 987"/>
                <a:gd name="T107" fmla="*/ 610 h 663"/>
                <a:gd name="T108" fmla="*/ 0 w 987"/>
                <a:gd name="T109" fmla="*/ 562 h 663"/>
                <a:gd name="T110" fmla="*/ 59 w 987"/>
                <a:gd name="T111" fmla="*/ 395 h 663"/>
                <a:gd name="T112" fmla="*/ 32 w 987"/>
                <a:gd name="T113" fmla="*/ 313 h 663"/>
                <a:gd name="T114" fmla="*/ 107 w 987"/>
                <a:gd name="T115" fmla="*/ 181 h 663"/>
                <a:gd name="T116" fmla="*/ 201 w 987"/>
                <a:gd name="T117" fmla="*/ 88 h 663"/>
                <a:gd name="T118" fmla="*/ 323 w 987"/>
                <a:gd name="T119"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rgbClr val="6E5118"/>
              </a:solidFill>
              <a:prstDash val="solid"/>
              <a:round/>
              <a:headEnd/>
              <a:tailEnd/>
            </a:ln>
          </p:spPr>
          <p:txBody>
            <a:bodyPr/>
            <a:lstStyle/>
            <a:p>
              <a:endParaRPr lang="zh-CN" altLang="en-US"/>
            </a:p>
          </p:txBody>
        </p:sp>
        <p:sp>
          <p:nvSpPr>
            <p:cNvPr id="36" name="Freeform 93"/>
            <p:cNvSpPr>
              <a:spLocks/>
            </p:cNvSpPr>
            <p:nvPr/>
          </p:nvSpPr>
          <p:spPr bwMode="gray">
            <a:xfrm>
              <a:off x="3322" y="1838"/>
              <a:ext cx="400" cy="580"/>
            </a:xfrm>
            <a:custGeom>
              <a:avLst/>
              <a:gdLst>
                <a:gd name="T0" fmla="*/ 795 w 799"/>
                <a:gd name="T1" fmla="*/ 415 h 1161"/>
                <a:gd name="T2" fmla="*/ 773 w 799"/>
                <a:gd name="T3" fmla="*/ 433 h 1161"/>
                <a:gd name="T4" fmla="*/ 748 w 799"/>
                <a:gd name="T5" fmla="*/ 458 h 1161"/>
                <a:gd name="T6" fmla="*/ 738 w 799"/>
                <a:gd name="T7" fmla="*/ 484 h 1161"/>
                <a:gd name="T8" fmla="*/ 738 w 799"/>
                <a:gd name="T9" fmla="*/ 517 h 1161"/>
                <a:gd name="T10" fmla="*/ 726 w 799"/>
                <a:gd name="T11" fmla="*/ 549 h 1161"/>
                <a:gd name="T12" fmla="*/ 683 w 799"/>
                <a:gd name="T13" fmla="*/ 570 h 1161"/>
                <a:gd name="T14" fmla="*/ 645 w 799"/>
                <a:gd name="T15" fmla="*/ 584 h 1161"/>
                <a:gd name="T16" fmla="*/ 622 w 799"/>
                <a:gd name="T17" fmla="*/ 586 h 1161"/>
                <a:gd name="T18" fmla="*/ 594 w 799"/>
                <a:gd name="T19" fmla="*/ 580 h 1161"/>
                <a:gd name="T20" fmla="*/ 580 w 799"/>
                <a:gd name="T21" fmla="*/ 576 h 1161"/>
                <a:gd name="T22" fmla="*/ 557 w 799"/>
                <a:gd name="T23" fmla="*/ 679 h 1161"/>
                <a:gd name="T24" fmla="*/ 580 w 799"/>
                <a:gd name="T25" fmla="*/ 738 h 1161"/>
                <a:gd name="T26" fmla="*/ 458 w 799"/>
                <a:gd name="T27" fmla="*/ 826 h 1161"/>
                <a:gd name="T28" fmla="*/ 368 w 799"/>
                <a:gd name="T29" fmla="*/ 919 h 1161"/>
                <a:gd name="T30" fmla="*/ 289 w 799"/>
                <a:gd name="T31" fmla="*/ 1051 h 1161"/>
                <a:gd name="T32" fmla="*/ 316 w 799"/>
                <a:gd name="T33" fmla="*/ 1133 h 1161"/>
                <a:gd name="T34" fmla="*/ 244 w 799"/>
                <a:gd name="T35" fmla="*/ 1161 h 1161"/>
                <a:gd name="T36" fmla="*/ 80 w 799"/>
                <a:gd name="T37" fmla="*/ 1137 h 1161"/>
                <a:gd name="T38" fmla="*/ 45 w 799"/>
                <a:gd name="T39" fmla="*/ 1060 h 1161"/>
                <a:gd name="T40" fmla="*/ 66 w 799"/>
                <a:gd name="T41" fmla="*/ 990 h 1161"/>
                <a:gd name="T42" fmla="*/ 82 w 799"/>
                <a:gd name="T43" fmla="*/ 858 h 1161"/>
                <a:gd name="T44" fmla="*/ 9 w 799"/>
                <a:gd name="T45" fmla="*/ 749 h 1161"/>
                <a:gd name="T46" fmla="*/ 47 w 799"/>
                <a:gd name="T47" fmla="*/ 677 h 1161"/>
                <a:gd name="T48" fmla="*/ 114 w 799"/>
                <a:gd name="T49" fmla="*/ 594 h 1161"/>
                <a:gd name="T50" fmla="*/ 49 w 799"/>
                <a:gd name="T51" fmla="*/ 529 h 1161"/>
                <a:gd name="T52" fmla="*/ 96 w 799"/>
                <a:gd name="T53" fmla="*/ 466 h 1161"/>
                <a:gd name="T54" fmla="*/ 0 w 799"/>
                <a:gd name="T55" fmla="*/ 338 h 1161"/>
                <a:gd name="T56" fmla="*/ 3 w 799"/>
                <a:gd name="T57" fmla="*/ 273 h 1161"/>
                <a:gd name="T58" fmla="*/ 41 w 799"/>
                <a:gd name="T59" fmla="*/ 181 h 1161"/>
                <a:gd name="T60" fmla="*/ 114 w 799"/>
                <a:gd name="T61" fmla="*/ 147 h 1161"/>
                <a:gd name="T62" fmla="*/ 179 w 799"/>
                <a:gd name="T63" fmla="*/ 220 h 1161"/>
                <a:gd name="T64" fmla="*/ 269 w 799"/>
                <a:gd name="T65" fmla="*/ 167 h 1161"/>
                <a:gd name="T66" fmla="*/ 324 w 799"/>
                <a:gd name="T67" fmla="*/ 141 h 1161"/>
                <a:gd name="T68" fmla="*/ 352 w 799"/>
                <a:gd name="T69" fmla="*/ 59 h 1161"/>
                <a:gd name="T70" fmla="*/ 419 w 799"/>
                <a:gd name="T71" fmla="*/ 33 h 1161"/>
                <a:gd name="T72" fmla="*/ 464 w 799"/>
                <a:gd name="T73" fmla="*/ 17 h 1161"/>
                <a:gd name="T74" fmla="*/ 496 w 799"/>
                <a:gd name="T75" fmla="*/ 66 h 1161"/>
                <a:gd name="T76" fmla="*/ 509 w 799"/>
                <a:gd name="T77" fmla="*/ 84 h 1161"/>
                <a:gd name="T78" fmla="*/ 523 w 799"/>
                <a:gd name="T79" fmla="*/ 104 h 1161"/>
                <a:gd name="T80" fmla="*/ 525 w 799"/>
                <a:gd name="T81" fmla="*/ 114 h 1161"/>
                <a:gd name="T82" fmla="*/ 531 w 799"/>
                <a:gd name="T83" fmla="*/ 137 h 1161"/>
                <a:gd name="T84" fmla="*/ 539 w 799"/>
                <a:gd name="T85" fmla="*/ 161 h 1161"/>
                <a:gd name="T86" fmla="*/ 586 w 799"/>
                <a:gd name="T87" fmla="*/ 208 h 1161"/>
                <a:gd name="T88" fmla="*/ 661 w 799"/>
                <a:gd name="T89" fmla="*/ 232 h 1161"/>
                <a:gd name="T90" fmla="*/ 696 w 799"/>
                <a:gd name="T91" fmla="*/ 309 h 1161"/>
                <a:gd name="T92" fmla="*/ 775 w 799"/>
                <a:gd name="T93" fmla="*/ 389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rgbClr val="6E5118"/>
              </a:solidFill>
              <a:prstDash val="solid"/>
              <a:round/>
              <a:headEnd/>
              <a:tailEnd/>
            </a:ln>
          </p:spPr>
          <p:txBody>
            <a:bodyPr/>
            <a:lstStyle/>
            <a:p>
              <a:endParaRPr lang="zh-CN" altLang="en-US"/>
            </a:p>
          </p:txBody>
        </p:sp>
        <p:sp>
          <p:nvSpPr>
            <p:cNvPr id="37" name="Freeform 94"/>
            <p:cNvSpPr>
              <a:spLocks/>
            </p:cNvSpPr>
            <p:nvPr/>
          </p:nvSpPr>
          <p:spPr bwMode="gray">
            <a:xfrm>
              <a:off x="3322" y="1838"/>
              <a:ext cx="400" cy="580"/>
            </a:xfrm>
            <a:custGeom>
              <a:avLst/>
              <a:gdLst>
                <a:gd name="T0" fmla="*/ 795 w 799"/>
                <a:gd name="T1" fmla="*/ 415 h 1161"/>
                <a:gd name="T2" fmla="*/ 773 w 799"/>
                <a:gd name="T3" fmla="*/ 433 h 1161"/>
                <a:gd name="T4" fmla="*/ 748 w 799"/>
                <a:gd name="T5" fmla="*/ 458 h 1161"/>
                <a:gd name="T6" fmla="*/ 738 w 799"/>
                <a:gd name="T7" fmla="*/ 484 h 1161"/>
                <a:gd name="T8" fmla="*/ 738 w 799"/>
                <a:gd name="T9" fmla="*/ 517 h 1161"/>
                <a:gd name="T10" fmla="*/ 726 w 799"/>
                <a:gd name="T11" fmla="*/ 549 h 1161"/>
                <a:gd name="T12" fmla="*/ 683 w 799"/>
                <a:gd name="T13" fmla="*/ 570 h 1161"/>
                <a:gd name="T14" fmla="*/ 645 w 799"/>
                <a:gd name="T15" fmla="*/ 584 h 1161"/>
                <a:gd name="T16" fmla="*/ 622 w 799"/>
                <a:gd name="T17" fmla="*/ 586 h 1161"/>
                <a:gd name="T18" fmla="*/ 594 w 799"/>
                <a:gd name="T19" fmla="*/ 580 h 1161"/>
                <a:gd name="T20" fmla="*/ 580 w 799"/>
                <a:gd name="T21" fmla="*/ 576 h 1161"/>
                <a:gd name="T22" fmla="*/ 557 w 799"/>
                <a:gd name="T23" fmla="*/ 679 h 1161"/>
                <a:gd name="T24" fmla="*/ 580 w 799"/>
                <a:gd name="T25" fmla="*/ 738 h 1161"/>
                <a:gd name="T26" fmla="*/ 458 w 799"/>
                <a:gd name="T27" fmla="*/ 826 h 1161"/>
                <a:gd name="T28" fmla="*/ 368 w 799"/>
                <a:gd name="T29" fmla="*/ 919 h 1161"/>
                <a:gd name="T30" fmla="*/ 289 w 799"/>
                <a:gd name="T31" fmla="*/ 1051 h 1161"/>
                <a:gd name="T32" fmla="*/ 316 w 799"/>
                <a:gd name="T33" fmla="*/ 1133 h 1161"/>
                <a:gd name="T34" fmla="*/ 244 w 799"/>
                <a:gd name="T35" fmla="*/ 1161 h 1161"/>
                <a:gd name="T36" fmla="*/ 80 w 799"/>
                <a:gd name="T37" fmla="*/ 1137 h 1161"/>
                <a:gd name="T38" fmla="*/ 45 w 799"/>
                <a:gd name="T39" fmla="*/ 1060 h 1161"/>
                <a:gd name="T40" fmla="*/ 66 w 799"/>
                <a:gd name="T41" fmla="*/ 990 h 1161"/>
                <a:gd name="T42" fmla="*/ 82 w 799"/>
                <a:gd name="T43" fmla="*/ 858 h 1161"/>
                <a:gd name="T44" fmla="*/ 9 w 799"/>
                <a:gd name="T45" fmla="*/ 749 h 1161"/>
                <a:gd name="T46" fmla="*/ 47 w 799"/>
                <a:gd name="T47" fmla="*/ 677 h 1161"/>
                <a:gd name="T48" fmla="*/ 114 w 799"/>
                <a:gd name="T49" fmla="*/ 594 h 1161"/>
                <a:gd name="T50" fmla="*/ 49 w 799"/>
                <a:gd name="T51" fmla="*/ 529 h 1161"/>
                <a:gd name="T52" fmla="*/ 96 w 799"/>
                <a:gd name="T53" fmla="*/ 466 h 1161"/>
                <a:gd name="T54" fmla="*/ 0 w 799"/>
                <a:gd name="T55" fmla="*/ 338 h 1161"/>
                <a:gd name="T56" fmla="*/ 3 w 799"/>
                <a:gd name="T57" fmla="*/ 273 h 1161"/>
                <a:gd name="T58" fmla="*/ 41 w 799"/>
                <a:gd name="T59" fmla="*/ 181 h 1161"/>
                <a:gd name="T60" fmla="*/ 114 w 799"/>
                <a:gd name="T61" fmla="*/ 147 h 1161"/>
                <a:gd name="T62" fmla="*/ 179 w 799"/>
                <a:gd name="T63" fmla="*/ 220 h 1161"/>
                <a:gd name="T64" fmla="*/ 269 w 799"/>
                <a:gd name="T65" fmla="*/ 167 h 1161"/>
                <a:gd name="T66" fmla="*/ 324 w 799"/>
                <a:gd name="T67" fmla="*/ 141 h 1161"/>
                <a:gd name="T68" fmla="*/ 352 w 799"/>
                <a:gd name="T69" fmla="*/ 59 h 1161"/>
                <a:gd name="T70" fmla="*/ 419 w 799"/>
                <a:gd name="T71" fmla="*/ 33 h 1161"/>
                <a:gd name="T72" fmla="*/ 464 w 799"/>
                <a:gd name="T73" fmla="*/ 17 h 1161"/>
                <a:gd name="T74" fmla="*/ 496 w 799"/>
                <a:gd name="T75" fmla="*/ 66 h 1161"/>
                <a:gd name="T76" fmla="*/ 509 w 799"/>
                <a:gd name="T77" fmla="*/ 84 h 1161"/>
                <a:gd name="T78" fmla="*/ 523 w 799"/>
                <a:gd name="T79" fmla="*/ 104 h 1161"/>
                <a:gd name="T80" fmla="*/ 525 w 799"/>
                <a:gd name="T81" fmla="*/ 114 h 1161"/>
                <a:gd name="T82" fmla="*/ 531 w 799"/>
                <a:gd name="T83" fmla="*/ 137 h 1161"/>
                <a:gd name="T84" fmla="*/ 539 w 799"/>
                <a:gd name="T85" fmla="*/ 161 h 1161"/>
                <a:gd name="T86" fmla="*/ 586 w 799"/>
                <a:gd name="T87" fmla="*/ 208 h 1161"/>
                <a:gd name="T88" fmla="*/ 661 w 799"/>
                <a:gd name="T89" fmla="*/ 232 h 1161"/>
                <a:gd name="T90" fmla="*/ 696 w 799"/>
                <a:gd name="T91" fmla="*/ 309 h 1161"/>
                <a:gd name="T92" fmla="*/ 775 w 799"/>
                <a:gd name="T93" fmla="*/ 389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rgbClr val="6E5118"/>
              </a:solidFill>
              <a:prstDash val="solid"/>
              <a:round/>
              <a:headEnd/>
              <a:tailEnd/>
            </a:ln>
          </p:spPr>
          <p:txBody>
            <a:bodyPr/>
            <a:lstStyle/>
            <a:p>
              <a:endParaRPr lang="zh-CN" altLang="en-US"/>
            </a:p>
          </p:txBody>
        </p:sp>
        <p:sp>
          <p:nvSpPr>
            <p:cNvPr id="38" name="Freeform 95"/>
            <p:cNvSpPr>
              <a:spLocks/>
            </p:cNvSpPr>
            <p:nvPr/>
          </p:nvSpPr>
          <p:spPr bwMode="gray">
            <a:xfrm>
              <a:off x="3440" y="1985"/>
              <a:ext cx="121" cy="140"/>
            </a:xfrm>
            <a:custGeom>
              <a:avLst/>
              <a:gdLst>
                <a:gd name="T0" fmla="*/ 173 w 242"/>
                <a:gd name="T1" fmla="*/ 248 h 279"/>
                <a:gd name="T2" fmla="*/ 140 w 242"/>
                <a:gd name="T3" fmla="*/ 250 h 279"/>
                <a:gd name="T4" fmla="*/ 116 w 242"/>
                <a:gd name="T5" fmla="*/ 279 h 279"/>
                <a:gd name="T6" fmla="*/ 41 w 242"/>
                <a:gd name="T7" fmla="*/ 273 h 279"/>
                <a:gd name="T8" fmla="*/ 2 w 242"/>
                <a:gd name="T9" fmla="*/ 250 h 279"/>
                <a:gd name="T10" fmla="*/ 0 w 242"/>
                <a:gd name="T11" fmla="*/ 179 h 279"/>
                <a:gd name="T12" fmla="*/ 21 w 242"/>
                <a:gd name="T13" fmla="*/ 159 h 279"/>
                <a:gd name="T14" fmla="*/ 41 w 242"/>
                <a:gd name="T15" fmla="*/ 118 h 279"/>
                <a:gd name="T16" fmla="*/ 17 w 242"/>
                <a:gd name="T17" fmla="*/ 106 h 279"/>
                <a:gd name="T18" fmla="*/ 25 w 242"/>
                <a:gd name="T19" fmla="*/ 86 h 279"/>
                <a:gd name="T20" fmla="*/ 53 w 242"/>
                <a:gd name="T21" fmla="*/ 80 h 279"/>
                <a:gd name="T22" fmla="*/ 82 w 242"/>
                <a:gd name="T23" fmla="*/ 39 h 279"/>
                <a:gd name="T24" fmla="*/ 106 w 242"/>
                <a:gd name="T25" fmla="*/ 12 h 279"/>
                <a:gd name="T26" fmla="*/ 132 w 242"/>
                <a:gd name="T27" fmla="*/ 0 h 279"/>
                <a:gd name="T28" fmla="*/ 175 w 242"/>
                <a:gd name="T29" fmla="*/ 49 h 279"/>
                <a:gd name="T30" fmla="*/ 216 w 242"/>
                <a:gd name="T31" fmla="*/ 49 h 279"/>
                <a:gd name="T32" fmla="*/ 230 w 242"/>
                <a:gd name="T33" fmla="*/ 100 h 279"/>
                <a:gd name="T34" fmla="*/ 242 w 242"/>
                <a:gd name="T35" fmla="*/ 139 h 279"/>
                <a:gd name="T36" fmla="*/ 216 w 242"/>
                <a:gd name="T37" fmla="*/ 163 h 279"/>
                <a:gd name="T38" fmla="*/ 214 w 242"/>
                <a:gd name="T39" fmla="*/ 214 h 279"/>
                <a:gd name="T40" fmla="*/ 173 w 242"/>
                <a:gd name="T41" fmla="*/ 24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rgbClr val="6E5118"/>
              </a:solidFill>
              <a:prstDash val="solid"/>
              <a:round/>
              <a:headEnd/>
              <a:tailEnd/>
            </a:ln>
          </p:spPr>
          <p:txBody>
            <a:bodyPr/>
            <a:lstStyle/>
            <a:p>
              <a:endParaRPr lang="zh-CN" altLang="en-US"/>
            </a:p>
          </p:txBody>
        </p:sp>
        <p:sp>
          <p:nvSpPr>
            <p:cNvPr id="39" name="Freeform 96"/>
            <p:cNvSpPr>
              <a:spLocks/>
            </p:cNvSpPr>
            <p:nvPr/>
          </p:nvSpPr>
          <p:spPr bwMode="gray">
            <a:xfrm>
              <a:off x="3440" y="1985"/>
              <a:ext cx="121" cy="140"/>
            </a:xfrm>
            <a:custGeom>
              <a:avLst/>
              <a:gdLst>
                <a:gd name="T0" fmla="*/ 173 w 242"/>
                <a:gd name="T1" fmla="*/ 248 h 279"/>
                <a:gd name="T2" fmla="*/ 140 w 242"/>
                <a:gd name="T3" fmla="*/ 250 h 279"/>
                <a:gd name="T4" fmla="*/ 116 w 242"/>
                <a:gd name="T5" fmla="*/ 279 h 279"/>
                <a:gd name="T6" fmla="*/ 41 w 242"/>
                <a:gd name="T7" fmla="*/ 273 h 279"/>
                <a:gd name="T8" fmla="*/ 2 w 242"/>
                <a:gd name="T9" fmla="*/ 250 h 279"/>
                <a:gd name="T10" fmla="*/ 0 w 242"/>
                <a:gd name="T11" fmla="*/ 179 h 279"/>
                <a:gd name="T12" fmla="*/ 21 w 242"/>
                <a:gd name="T13" fmla="*/ 159 h 279"/>
                <a:gd name="T14" fmla="*/ 41 w 242"/>
                <a:gd name="T15" fmla="*/ 118 h 279"/>
                <a:gd name="T16" fmla="*/ 17 w 242"/>
                <a:gd name="T17" fmla="*/ 106 h 279"/>
                <a:gd name="T18" fmla="*/ 25 w 242"/>
                <a:gd name="T19" fmla="*/ 86 h 279"/>
                <a:gd name="T20" fmla="*/ 53 w 242"/>
                <a:gd name="T21" fmla="*/ 80 h 279"/>
                <a:gd name="T22" fmla="*/ 82 w 242"/>
                <a:gd name="T23" fmla="*/ 39 h 279"/>
                <a:gd name="T24" fmla="*/ 106 w 242"/>
                <a:gd name="T25" fmla="*/ 12 h 279"/>
                <a:gd name="T26" fmla="*/ 132 w 242"/>
                <a:gd name="T27" fmla="*/ 0 h 279"/>
                <a:gd name="T28" fmla="*/ 175 w 242"/>
                <a:gd name="T29" fmla="*/ 49 h 279"/>
                <a:gd name="T30" fmla="*/ 216 w 242"/>
                <a:gd name="T31" fmla="*/ 49 h 279"/>
                <a:gd name="T32" fmla="*/ 230 w 242"/>
                <a:gd name="T33" fmla="*/ 100 h 279"/>
                <a:gd name="T34" fmla="*/ 242 w 242"/>
                <a:gd name="T35" fmla="*/ 139 h 279"/>
                <a:gd name="T36" fmla="*/ 216 w 242"/>
                <a:gd name="T37" fmla="*/ 163 h 279"/>
                <a:gd name="T38" fmla="*/ 214 w 242"/>
                <a:gd name="T39" fmla="*/ 214 h 279"/>
                <a:gd name="T40" fmla="*/ 173 w 242"/>
                <a:gd name="T41" fmla="*/ 24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rgbClr val="6E5118"/>
              </a:solidFill>
              <a:prstDash val="solid"/>
              <a:round/>
              <a:headEnd/>
              <a:tailEnd/>
            </a:ln>
          </p:spPr>
          <p:txBody>
            <a:bodyPr/>
            <a:lstStyle/>
            <a:p>
              <a:endParaRPr lang="zh-CN" altLang="en-US"/>
            </a:p>
          </p:txBody>
        </p:sp>
        <p:sp>
          <p:nvSpPr>
            <p:cNvPr id="40" name="Freeform 97"/>
            <p:cNvSpPr>
              <a:spLocks/>
            </p:cNvSpPr>
            <p:nvPr/>
          </p:nvSpPr>
          <p:spPr bwMode="gray">
            <a:xfrm>
              <a:off x="3527" y="2070"/>
              <a:ext cx="86" cy="115"/>
            </a:xfrm>
            <a:custGeom>
              <a:avLst/>
              <a:gdLst>
                <a:gd name="T0" fmla="*/ 8 w 171"/>
                <a:gd name="T1" fmla="*/ 144 h 230"/>
                <a:gd name="T2" fmla="*/ 4 w 171"/>
                <a:gd name="T3" fmla="*/ 185 h 230"/>
                <a:gd name="T4" fmla="*/ 31 w 171"/>
                <a:gd name="T5" fmla="*/ 224 h 230"/>
                <a:gd name="T6" fmla="*/ 96 w 171"/>
                <a:gd name="T7" fmla="*/ 230 h 230"/>
                <a:gd name="T8" fmla="*/ 148 w 171"/>
                <a:gd name="T9" fmla="*/ 215 h 230"/>
                <a:gd name="T10" fmla="*/ 152 w 171"/>
                <a:gd name="T11" fmla="*/ 154 h 230"/>
                <a:gd name="T12" fmla="*/ 171 w 171"/>
                <a:gd name="T13" fmla="*/ 108 h 230"/>
                <a:gd name="T14" fmla="*/ 163 w 171"/>
                <a:gd name="T15" fmla="*/ 79 h 230"/>
                <a:gd name="T16" fmla="*/ 138 w 171"/>
                <a:gd name="T17" fmla="*/ 59 h 230"/>
                <a:gd name="T18" fmla="*/ 98 w 171"/>
                <a:gd name="T19" fmla="*/ 35 h 230"/>
                <a:gd name="T20" fmla="*/ 98 w 171"/>
                <a:gd name="T21" fmla="*/ 4 h 230"/>
                <a:gd name="T22" fmla="*/ 45 w 171"/>
                <a:gd name="T23" fmla="*/ 0 h 230"/>
                <a:gd name="T24" fmla="*/ 41 w 171"/>
                <a:gd name="T25" fmla="*/ 45 h 230"/>
                <a:gd name="T26" fmla="*/ 0 w 171"/>
                <a:gd name="T27" fmla="*/ 79 h 230"/>
                <a:gd name="T28" fmla="*/ 8 w 171"/>
                <a:gd name="T29" fmla="*/ 14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rgbClr val="6E5118"/>
              </a:solidFill>
              <a:prstDash val="solid"/>
              <a:round/>
              <a:headEnd/>
              <a:tailEnd/>
            </a:ln>
          </p:spPr>
          <p:txBody>
            <a:bodyPr/>
            <a:lstStyle/>
            <a:p>
              <a:endParaRPr lang="zh-CN" altLang="en-US"/>
            </a:p>
          </p:txBody>
        </p:sp>
        <p:sp>
          <p:nvSpPr>
            <p:cNvPr id="41" name="Freeform 98"/>
            <p:cNvSpPr>
              <a:spLocks/>
            </p:cNvSpPr>
            <p:nvPr/>
          </p:nvSpPr>
          <p:spPr bwMode="gray">
            <a:xfrm>
              <a:off x="3527" y="2070"/>
              <a:ext cx="86" cy="115"/>
            </a:xfrm>
            <a:custGeom>
              <a:avLst/>
              <a:gdLst>
                <a:gd name="T0" fmla="*/ 8 w 171"/>
                <a:gd name="T1" fmla="*/ 144 h 230"/>
                <a:gd name="T2" fmla="*/ 4 w 171"/>
                <a:gd name="T3" fmla="*/ 185 h 230"/>
                <a:gd name="T4" fmla="*/ 31 w 171"/>
                <a:gd name="T5" fmla="*/ 224 h 230"/>
                <a:gd name="T6" fmla="*/ 96 w 171"/>
                <a:gd name="T7" fmla="*/ 230 h 230"/>
                <a:gd name="T8" fmla="*/ 148 w 171"/>
                <a:gd name="T9" fmla="*/ 215 h 230"/>
                <a:gd name="T10" fmla="*/ 152 w 171"/>
                <a:gd name="T11" fmla="*/ 154 h 230"/>
                <a:gd name="T12" fmla="*/ 171 w 171"/>
                <a:gd name="T13" fmla="*/ 108 h 230"/>
                <a:gd name="T14" fmla="*/ 163 w 171"/>
                <a:gd name="T15" fmla="*/ 79 h 230"/>
                <a:gd name="T16" fmla="*/ 138 w 171"/>
                <a:gd name="T17" fmla="*/ 59 h 230"/>
                <a:gd name="T18" fmla="*/ 98 w 171"/>
                <a:gd name="T19" fmla="*/ 35 h 230"/>
                <a:gd name="T20" fmla="*/ 98 w 171"/>
                <a:gd name="T21" fmla="*/ 4 h 230"/>
                <a:gd name="T22" fmla="*/ 45 w 171"/>
                <a:gd name="T23" fmla="*/ 0 h 230"/>
                <a:gd name="T24" fmla="*/ 41 w 171"/>
                <a:gd name="T25" fmla="*/ 45 h 230"/>
                <a:gd name="T26" fmla="*/ 0 w 171"/>
                <a:gd name="T27" fmla="*/ 79 h 230"/>
                <a:gd name="T28" fmla="*/ 8 w 171"/>
                <a:gd name="T29" fmla="*/ 14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rgbClr val="6E5118"/>
              </a:solidFill>
              <a:prstDash val="solid"/>
              <a:round/>
              <a:headEnd/>
              <a:tailEnd/>
            </a:ln>
          </p:spPr>
          <p:txBody>
            <a:bodyPr/>
            <a:lstStyle/>
            <a:p>
              <a:endParaRPr lang="zh-CN" altLang="en-US"/>
            </a:p>
          </p:txBody>
        </p:sp>
        <p:sp>
          <p:nvSpPr>
            <p:cNvPr id="42" name="Freeform 99"/>
            <p:cNvSpPr>
              <a:spLocks/>
            </p:cNvSpPr>
            <p:nvPr/>
          </p:nvSpPr>
          <p:spPr bwMode="gray">
            <a:xfrm>
              <a:off x="3643" y="1699"/>
              <a:ext cx="430" cy="429"/>
            </a:xfrm>
            <a:custGeom>
              <a:avLst/>
              <a:gdLst>
                <a:gd name="T0" fmla="*/ 725 w 860"/>
                <a:gd name="T1" fmla="*/ 579 h 858"/>
                <a:gd name="T2" fmla="*/ 713 w 860"/>
                <a:gd name="T3" fmla="*/ 594 h 858"/>
                <a:gd name="T4" fmla="*/ 695 w 860"/>
                <a:gd name="T5" fmla="*/ 608 h 858"/>
                <a:gd name="T6" fmla="*/ 664 w 860"/>
                <a:gd name="T7" fmla="*/ 614 h 858"/>
                <a:gd name="T8" fmla="*/ 622 w 860"/>
                <a:gd name="T9" fmla="*/ 626 h 858"/>
                <a:gd name="T10" fmla="*/ 593 w 860"/>
                <a:gd name="T11" fmla="*/ 651 h 858"/>
                <a:gd name="T12" fmla="*/ 559 w 860"/>
                <a:gd name="T13" fmla="*/ 679 h 858"/>
                <a:gd name="T14" fmla="*/ 530 w 860"/>
                <a:gd name="T15" fmla="*/ 703 h 858"/>
                <a:gd name="T16" fmla="*/ 514 w 860"/>
                <a:gd name="T17" fmla="*/ 718 h 858"/>
                <a:gd name="T18" fmla="*/ 492 w 860"/>
                <a:gd name="T19" fmla="*/ 744 h 858"/>
                <a:gd name="T20" fmla="*/ 475 w 860"/>
                <a:gd name="T21" fmla="*/ 774 h 858"/>
                <a:gd name="T22" fmla="*/ 451 w 860"/>
                <a:gd name="T23" fmla="*/ 801 h 858"/>
                <a:gd name="T24" fmla="*/ 427 w 860"/>
                <a:gd name="T25" fmla="*/ 815 h 858"/>
                <a:gd name="T26" fmla="*/ 410 w 860"/>
                <a:gd name="T27" fmla="*/ 831 h 858"/>
                <a:gd name="T28" fmla="*/ 380 w 860"/>
                <a:gd name="T29" fmla="*/ 850 h 858"/>
                <a:gd name="T30" fmla="*/ 355 w 860"/>
                <a:gd name="T31" fmla="*/ 858 h 858"/>
                <a:gd name="T32" fmla="*/ 349 w 860"/>
                <a:gd name="T33" fmla="*/ 838 h 858"/>
                <a:gd name="T34" fmla="*/ 366 w 860"/>
                <a:gd name="T35" fmla="*/ 815 h 858"/>
                <a:gd name="T36" fmla="*/ 392 w 860"/>
                <a:gd name="T37" fmla="*/ 789 h 858"/>
                <a:gd name="T38" fmla="*/ 410 w 860"/>
                <a:gd name="T39" fmla="*/ 764 h 858"/>
                <a:gd name="T40" fmla="*/ 404 w 860"/>
                <a:gd name="T41" fmla="*/ 748 h 858"/>
                <a:gd name="T42" fmla="*/ 380 w 860"/>
                <a:gd name="T43" fmla="*/ 734 h 858"/>
                <a:gd name="T44" fmla="*/ 364 w 860"/>
                <a:gd name="T45" fmla="*/ 716 h 858"/>
                <a:gd name="T46" fmla="*/ 372 w 860"/>
                <a:gd name="T47" fmla="*/ 679 h 858"/>
                <a:gd name="T48" fmla="*/ 400 w 860"/>
                <a:gd name="T49" fmla="*/ 636 h 858"/>
                <a:gd name="T50" fmla="*/ 425 w 860"/>
                <a:gd name="T51" fmla="*/ 592 h 858"/>
                <a:gd name="T52" fmla="*/ 441 w 860"/>
                <a:gd name="T53" fmla="*/ 559 h 858"/>
                <a:gd name="T54" fmla="*/ 439 w 860"/>
                <a:gd name="T55" fmla="*/ 537 h 858"/>
                <a:gd name="T56" fmla="*/ 418 w 860"/>
                <a:gd name="T57" fmla="*/ 514 h 858"/>
                <a:gd name="T58" fmla="*/ 394 w 860"/>
                <a:gd name="T59" fmla="*/ 494 h 858"/>
                <a:gd name="T60" fmla="*/ 374 w 860"/>
                <a:gd name="T61" fmla="*/ 490 h 858"/>
                <a:gd name="T62" fmla="*/ 345 w 860"/>
                <a:gd name="T63" fmla="*/ 494 h 858"/>
                <a:gd name="T64" fmla="*/ 311 w 860"/>
                <a:gd name="T65" fmla="*/ 492 h 858"/>
                <a:gd name="T66" fmla="*/ 294 w 860"/>
                <a:gd name="T67" fmla="*/ 498 h 858"/>
                <a:gd name="T68" fmla="*/ 280 w 860"/>
                <a:gd name="T69" fmla="*/ 533 h 858"/>
                <a:gd name="T70" fmla="*/ 264 w 860"/>
                <a:gd name="T71" fmla="*/ 577 h 858"/>
                <a:gd name="T72" fmla="*/ 242 w 860"/>
                <a:gd name="T73" fmla="*/ 608 h 858"/>
                <a:gd name="T74" fmla="*/ 211 w 860"/>
                <a:gd name="T75" fmla="*/ 650 h 858"/>
                <a:gd name="T76" fmla="*/ 183 w 860"/>
                <a:gd name="T77" fmla="*/ 673 h 858"/>
                <a:gd name="T78" fmla="*/ 162 w 860"/>
                <a:gd name="T79" fmla="*/ 687 h 858"/>
                <a:gd name="T80" fmla="*/ 134 w 860"/>
                <a:gd name="T81" fmla="*/ 667 h 858"/>
                <a:gd name="T82" fmla="*/ 55 w 860"/>
                <a:gd name="T83" fmla="*/ 587 h 858"/>
                <a:gd name="T84" fmla="*/ 20 w 860"/>
                <a:gd name="T85" fmla="*/ 510 h 858"/>
                <a:gd name="T86" fmla="*/ 30 w 860"/>
                <a:gd name="T87" fmla="*/ 402 h 858"/>
                <a:gd name="T88" fmla="*/ 10 w 860"/>
                <a:gd name="T89" fmla="*/ 315 h 858"/>
                <a:gd name="T90" fmla="*/ 81 w 860"/>
                <a:gd name="T91" fmla="*/ 317 h 858"/>
                <a:gd name="T92" fmla="*/ 170 w 860"/>
                <a:gd name="T93" fmla="*/ 311 h 858"/>
                <a:gd name="T94" fmla="*/ 274 w 860"/>
                <a:gd name="T95" fmla="*/ 209 h 858"/>
                <a:gd name="T96" fmla="*/ 376 w 860"/>
                <a:gd name="T97" fmla="*/ 173 h 858"/>
                <a:gd name="T98" fmla="*/ 431 w 860"/>
                <a:gd name="T99" fmla="*/ 146 h 858"/>
                <a:gd name="T100" fmla="*/ 524 w 860"/>
                <a:gd name="T101" fmla="*/ 47 h 858"/>
                <a:gd name="T102" fmla="*/ 595 w 860"/>
                <a:gd name="T103" fmla="*/ 22 h 858"/>
                <a:gd name="T104" fmla="*/ 725 w 860"/>
                <a:gd name="T105" fmla="*/ 120 h 858"/>
                <a:gd name="T106" fmla="*/ 774 w 860"/>
                <a:gd name="T107" fmla="*/ 240 h 858"/>
                <a:gd name="T108" fmla="*/ 860 w 860"/>
                <a:gd name="T109" fmla="*/ 402 h 858"/>
                <a:gd name="T110" fmla="*/ 731 w 860"/>
                <a:gd name="T111" fmla="*/ 533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rgbClr val="6E5118"/>
              </a:solidFill>
              <a:prstDash val="solid"/>
              <a:round/>
              <a:headEnd/>
              <a:tailEnd/>
            </a:ln>
          </p:spPr>
          <p:txBody>
            <a:bodyPr/>
            <a:lstStyle/>
            <a:p>
              <a:endParaRPr lang="zh-CN" altLang="en-US"/>
            </a:p>
          </p:txBody>
        </p:sp>
        <p:sp>
          <p:nvSpPr>
            <p:cNvPr id="43" name="Freeform 100"/>
            <p:cNvSpPr>
              <a:spLocks/>
            </p:cNvSpPr>
            <p:nvPr/>
          </p:nvSpPr>
          <p:spPr bwMode="gray">
            <a:xfrm>
              <a:off x="3643" y="1699"/>
              <a:ext cx="430" cy="429"/>
            </a:xfrm>
            <a:custGeom>
              <a:avLst/>
              <a:gdLst>
                <a:gd name="T0" fmla="*/ 725 w 860"/>
                <a:gd name="T1" fmla="*/ 579 h 858"/>
                <a:gd name="T2" fmla="*/ 713 w 860"/>
                <a:gd name="T3" fmla="*/ 594 h 858"/>
                <a:gd name="T4" fmla="*/ 695 w 860"/>
                <a:gd name="T5" fmla="*/ 608 h 858"/>
                <a:gd name="T6" fmla="*/ 664 w 860"/>
                <a:gd name="T7" fmla="*/ 614 h 858"/>
                <a:gd name="T8" fmla="*/ 622 w 860"/>
                <a:gd name="T9" fmla="*/ 626 h 858"/>
                <a:gd name="T10" fmla="*/ 593 w 860"/>
                <a:gd name="T11" fmla="*/ 651 h 858"/>
                <a:gd name="T12" fmla="*/ 559 w 860"/>
                <a:gd name="T13" fmla="*/ 679 h 858"/>
                <a:gd name="T14" fmla="*/ 530 w 860"/>
                <a:gd name="T15" fmla="*/ 703 h 858"/>
                <a:gd name="T16" fmla="*/ 514 w 860"/>
                <a:gd name="T17" fmla="*/ 718 h 858"/>
                <a:gd name="T18" fmla="*/ 492 w 860"/>
                <a:gd name="T19" fmla="*/ 744 h 858"/>
                <a:gd name="T20" fmla="*/ 475 w 860"/>
                <a:gd name="T21" fmla="*/ 774 h 858"/>
                <a:gd name="T22" fmla="*/ 451 w 860"/>
                <a:gd name="T23" fmla="*/ 801 h 858"/>
                <a:gd name="T24" fmla="*/ 427 w 860"/>
                <a:gd name="T25" fmla="*/ 815 h 858"/>
                <a:gd name="T26" fmla="*/ 410 w 860"/>
                <a:gd name="T27" fmla="*/ 831 h 858"/>
                <a:gd name="T28" fmla="*/ 380 w 860"/>
                <a:gd name="T29" fmla="*/ 850 h 858"/>
                <a:gd name="T30" fmla="*/ 355 w 860"/>
                <a:gd name="T31" fmla="*/ 858 h 858"/>
                <a:gd name="T32" fmla="*/ 349 w 860"/>
                <a:gd name="T33" fmla="*/ 838 h 858"/>
                <a:gd name="T34" fmla="*/ 366 w 860"/>
                <a:gd name="T35" fmla="*/ 815 h 858"/>
                <a:gd name="T36" fmla="*/ 392 w 860"/>
                <a:gd name="T37" fmla="*/ 789 h 858"/>
                <a:gd name="T38" fmla="*/ 410 w 860"/>
                <a:gd name="T39" fmla="*/ 764 h 858"/>
                <a:gd name="T40" fmla="*/ 404 w 860"/>
                <a:gd name="T41" fmla="*/ 748 h 858"/>
                <a:gd name="T42" fmla="*/ 380 w 860"/>
                <a:gd name="T43" fmla="*/ 734 h 858"/>
                <a:gd name="T44" fmla="*/ 364 w 860"/>
                <a:gd name="T45" fmla="*/ 716 h 858"/>
                <a:gd name="T46" fmla="*/ 372 w 860"/>
                <a:gd name="T47" fmla="*/ 679 h 858"/>
                <a:gd name="T48" fmla="*/ 400 w 860"/>
                <a:gd name="T49" fmla="*/ 636 h 858"/>
                <a:gd name="T50" fmla="*/ 425 w 860"/>
                <a:gd name="T51" fmla="*/ 592 h 858"/>
                <a:gd name="T52" fmla="*/ 441 w 860"/>
                <a:gd name="T53" fmla="*/ 559 h 858"/>
                <a:gd name="T54" fmla="*/ 439 w 860"/>
                <a:gd name="T55" fmla="*/ 537 h 858"/>
                <a:gd name="T56" fmla="*/ 418 w 860"/>
                <a:gd name="T57" fmla="*/ 514 h 858"/>
                <a:gd name="T58" fmla="*/ 394 w 860"/>
                <a:gd name="T59" fmla="*/ 494 h 858"/>
                <a:gd name="T60" fmla="*/ 374 w 860"/>
                <a:gd name="T61" fmla="*/ 490 h 858"/>
                <a:gd name="T62" fmla="*/ 345 w 860"/>
                <a:gd name="T63" fmla="*/ 494 h 858"/>
                <a:gd name="T64" fmla="*/ 311 w 860"/>
                <a:gd name="T65" fmla="*/ 492 h 858"/>
                <a:gd name="T66" fmla="*/ 294 w 860"/>
                <a:gd name="T67" fmla="*/ 498 h 858"/>
                <a:gd name="T68" fmla="*/ 280 w 860"/>
                <a:gd name="T69" fmla="*/ 533 h 858"/>
                <a:gd name="T70" fmla="*/ 264 w 860"/>
                <a:gd name="T71" fmla="*/ 577 h 858"/>
                <a:gd name="T72" fmla="*/ 242 w 860"/>
                <a:gd name="T73" fmla="*/ 608 h 858"/>
                <a:gd name="T74" fmla="*/ 211 w 860"/>
                <a:gd name="T75" fmla="*/ 650 h 858"/>
                <a:gd name="T76" fmla="*/ 183 w 860"/>
                <a:gd name="T77" fmla="*/ 673 h 858"/>
                <a:gd name="T78" fmla="*/ 162 w 860"/>
                <a:gd name="T79" fmla="*/ 687 h 858"/>
                <a:gd name="T80" fmla="*/ 134 w 860"/>
                <a:gd name="T81" fmla="*/ 667 h 858"/>
                <a:gd name="T82" fmla="*/ 55 w 860"/>
                <a:gd name="T83" fmla="*/ 587 h 858"/>
                <a:gd name="T84" fmla="*/ 20 w 860"/>
                <a:gd name="T85" fmla="*/ 510 h 858"/>
                <a:gd name="T86" fmla="*/ 30 w 860"/>
                <a:gd name="T87" fmla="*/ 402 h 858"/>
                <a:gd name="T88" fmla="*/ 10 w 860"/>
                <a:gd name="T89" fmla="*/ 315 h 858"/>
                <a:gd name="T90" fmla="*/ 81 w 860"/>
                <a:gd name="T91" fmla="*/ 317 h 858"/>
                <a:gd name="T92" fmla="*/ 170 w 860"/>
                <a:gd name="T93" fmla="*/ 311 h 858"/>
                <a:gd name="T94" fmla="*/ 274 w 860"/>
                <a:gd name="T95" fmla="*/ 209 h 858"/>
                <a:gd name="T96" fmla="*/ 376 w 860"/>
                <a:gd name="T97" fmla="*/ 173 h 858"/>
                <a:gd name="T98" fmla="*/ 431 w 860"/>
                <a:gd name="T99" fmla="*/ 146 h 858"/>
                <a:gd name="T100" fmla="*/ 524 w 860"/>
                <a:gd name="T101" fmla="*/ 47 h 858"/>
                <a:gd name="T102" fmla="*/ 595 w 860"/>
                <a:gd name="T103" fmla="*/ 22 h 858"/>
                <a:gd name="T104" fmla="*/ 725 w 860"/>
                <a:gd name="T105" fmla="*/ 120 h 858"/>
                <a:gd name="T106" fmla="*/ 774 w 860"/>
                <a:gd name="T107" fmla="*/ 240 h 858"/>
                <a:gd name="T108" fmla="*/ 860 w 860"/>
                <a:gd name="T109" fmla="*/ 402 h 858"/>
                <a:gd name="T110" fmla="*/ 731 w 860"/>
                <a:gd name="T111" fmla="*/ 533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rgbClr val="6E5118"/>
              </a:solidFill>
              <a:prstDash val="solid"/>
              <a:round/>
              <a:headEnd/>
              <a:tailEnd/>
            </a:ln>
          </p:spPr>
          <p:txBody>
            <a:bodyPr/>
            <a:lstStyle/>
            <a:p>
              <a:endParaRPr lang="zh-CN" altLang="en-US"/>
            </a:p>
          </p:txBody>
        </p:sp>
        <p:sp>
          <p:nvSpPr>
            <p:cNvPr id="44" name="Freeform 101"/>
            <p:cNvSpPr>
              <a:spLocks/>
            </p:cNvSpPr>
            <p:nvPr/>
          </p:nvSpPr>
          <p:spPr bwMode="gray">
            <a:xfrm>
              <a:off x="3738" y="1458"/>
              <a:ext cx="630" cy="431"/>
            </a:xfrm>
            <a:custGeom>
              <a:avLst/>
              <a:gdLst>
                <a:gd name="T0" fmla="*/ 1258 w 1260"/>
                <a:gd name="T1" fmla="*/ 348 h 862"/>
                <a:gd name="T2" fmla="*/ 1233 w 1260"/>
                <a:gd name="T3" fmla="*/ 364 h 862"/>
                <a:gd name="T4" fmla="*/ 1195 w 1260"/>
                <a:gd name="T5" fmla="*/ 390 h 862"/>
                <a:gd name="T6" fmla="*/ 1170 w 1260"/>
                <a:gd name="T7" fmla="*/ 401 h 862"/>
                <a:gd name="T8" fmla="*/ 1146 w 1260"/>
                <a:gd name="T9" fmla="*/ 390 h 862"/>
                <a:gd name="T10" fmla="*/ 1114 w 1260"/>
                <a:gd name="T11" fmla="*/ 376 h 862"/>
                <a:gd name="T12" fmla="*/ 1105 w 1260"/>
                <a:gd name="T13" fmla="*/ 423 h 862"/>
                <a:gd name="T14" fmla="*/ 1095 w 1260"/>
                <a:gd name="T15" fmla="*/ 476 h 862"/>
                <a:gd name="T16" fmla="*/ 1059 w 1260"/>
                <a:gd name="T17" fmla="*/ 508 h 862"/>
                <a:gd name="T18" fmla="*/ 1051 w 1260"/>
                <a:gd name="T19" fmla="*/ 541 h 862"/>
                <a:gd name="T20" fmla="*/ 1016 w 1260"/>
                <a:gd name="T21" fmla="*/ 569 h 862"/>
                <a:gd name="T22" fmla="*/ 965 w 1260"/>
                <a:gd name="T23" fmla="*/ 588 h 862"/>
                <a:gd name="T24" fmla="*/ 933 w 1260"/>
                <a:gd name="T25" fmla="*/ 596 h 862"/>
                <a:gd name="T26" fmla="*/ 943 w 1260"/>
                <a:gd name="T27" fmla="*/ 628 h 862"/>
                <a:gd name="T28" fmla="*/ 977 w 1260"/>
                <a:gd name="T29" fmla="*/ 665 h 862"/>
                <a:gd name="T30" fmla="*/ 963 w 1260"/>
                <a:gd name="T31" fmla="*/ 699 h 862"/>
                <a:gd name="T32" fmla="*/ 906 w 1260"/>
                <a:gd name="T33" fmla="*/ 706 h 862"/>
                <a:gd name="T34" fmla="*/ 864 w 1260"/>
                <a:gd name="T35" fmla="*/ 708 h 862"/>
                <a:gd name="T36" fmla="*/ 827 w 1260"/>
                <a:gd name="T37" fmla="*/ 706 h 862"/>
                <a:gd name="T38" fmla="*/ 809 w 1260"/>
                <a:gd name="T39" fmla="*/ 687 h 862"/>
                <a:gd name="T40" fmla="*/ 786 w 1260"/>
                <a:gd name="T41" fmla="*/ 679 h 862"/>
                <a:gd name="T42" fmla="*/ 766 w 1260"/>
                <a:gd name="T43" fmla="*/ 732 h 862"/>
                <a:gd name="T44" fmla="*/ 742 w 1260"/>
                <a:gd name="T45" fmla="*/ 795 h 862"/>
                <a:gd name="T46" fmla="*/ 711 w 1260"/>
                <a:gd name="T47" fmla="*/ 850 h 862"/>
                <a:gd name="T48" fmla="*/ 677 w 1260"/>
                <a:gd name="T49" fmla="*/ 862 h 862"/>
                <a:gd name="T50" fmla="*/ 585 w 1260"/>
                <a:gd name="T51" fmla="*/ 722 h 862"/>
                <a:gd name="T52" fmla="*/ 490 w 1260"/>
                <a:gd name="T53" fmla="*/ 527 h 862"/>
                <a:gd name="T54" fmla="*/ 262 w 1260"/>
                <a:gd name="T55" fmla="*/ 393 h 862"/>
                <a:gd name="T56" fmla="*/ 114 w 1260"/>
                <a:gd name="T57" fmla="*/ 382 h 862"/>
                <a:gd name="T58" fmla="*/ 83 w 1260"/>
                <a:gd name="T59" fmla="*/ 220 h 862"/>
                <a:gd name="T60" fmla="*/ 24 w 1260"/>
                <a:gd name="T61" fmla="*/ 102 h 862"/>
                <a:gd name="T62" fmla="*/ 132 w 1260"/>
                <a:gd name="T63" fmla="*/ 118 h 862"/>
                <a:gd name="T64" fmla="*/ 256 w 1260"/>
                <a:gd name="T65" fmla="*/ 0 h 862"/>
                <a:gd name="T66" fmla="*/ 406 w 1260"/>
                <a:gd name="T67" fmla="*/ 110 h 862"/>
                <a:gd name="T68" fmla="*/ 530 w 1260"/>
                <a:gd name="T69" fmla="*/ 134 h 862"/>
                <a:gd name="T70" fmla="*/ 689 w 1260"/>
                <a:gd name="T71" fmla="*/ 191 h 862"/>
                <a:gd name="T72" fmla="*/ 823 w 1260"/>
                <a:gd name="T73" fmla="*/ 248 h 862"/>
                <a:gd name="T74" fmla="*/ 855 w 1260"/>
                <a:gd name="T75" fmla="*/ 167 h 862"/>
                <a:gd name="T76" fmla="*/ 868 w 1260"/>
                <a:gd name="T77" fmla="*/ 212 h 862"/>
                <a:gd name="T78" fmla="*/ 878 w 1260"/>
                <a:gd name="T79" fmla="*/ 234 h 862"/>
                <a:gd name="T80" fmla="*/ 908 w 1260"/>
                <a:gd name="T81" fmla="*/ 258 h 862"/>
                <a:gd name="T82" fmla="*/ 971 w 1260"/>
                <a:gd name="T83" fmla="*/ 319 h 862"/>
                <a:gd name="T84" fmla="*/ 1059 w 1260"/>
                <a:gd name="T85" fmla="*/ 201 h 862"/>
                <a:gd name="T86" fmla="*/ 1246 w 1260"/>
                <a:gd name="T87" fmla="*/ 248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rgbClr val="6E5118"/>
              </a:solidFill>
              <a:prstDash val="solid"/>
              <a:round/>
              <a:headEnd/>
              <a:tailEnd/>
            </a:ln>
          </p:spPr>
          <p:txBody>
            <a:bodyPr/>
            <a:lstStyle/>
            <a:p>
              <a:endParaRPr lang="zh-CN" altLang="en-US"/>
            </a:p>
          </p:txBody>
        </p:sp>
        <p:sp>
          <p:nvSpPr>
            <p:cNvPr id="45" name="Freeform 102"/>
            <p:cNvSpPr>
              <a:spLocks/>
            </p:cNvSpPr>
            <p:nvPr/>
          </p:nvSpPr>
          <p:spPr bwMode="gray">
            <a:xfrm>
              <a:off x="3738" y="1458"/>
              <a:ext cx="630" cy="431"/>
            </a:xfrm>
            <a:custGeom>
              <a:avLst/>
              <a:gdLst>
                <a:gd name="T0" fmla="*/ 1258 w 1260"/>
                <a:gd name="T1" fmla="*/ 348 h 862"/>
                <a:gd name="T2" fmla="*/ 1233 w 1260"/>
                <a:gd name="T3" fmla="*/ 364 h 862"/>
                <a:gd name="T4" fmla="*/ 1195 w 1260"/>
                <a:gd name="T5" fmla="*/ 390 h 862"/>
                <a:gd name="T6" fmla="*/ 1170 w 1260"/>
                <a:gd name="T7" fmla="*/ 401 h 862"/>
                <a:gd name="T8" fmla="*/ 1146 w 1260"/>
                <a:gd name="T9" fmla="*/ 390 h 862"/>
                <a:gd name="T10" fmla="*/ 1114 w 1260"/>
                <a:gd name="T11" fmla="*/ 376 h 862"/>
                <a:gd name="T12" fmla="*/ 1105 w 1260"/>
                <a:gd name="T13" fmla="*/ 423 h 862"/>
                <a:gd name="T14" fmla="*/ 1095 w 1260"/>
                <a:gd name="T15" fmla="*/ 476 h 862"/>
                <a:gd name="T16" fmla="*/ 1059 w 1260"/>
                <a:gd name="T17" fmla="*/ 508 h 862"/>
                <a:gd name="T18" fmla="*/ 1051 w 1260"/>
                <a:gd name="T19" fmla="*/ 541 h 862"/>
                <a:gd name="T20" fmla="*/ 1016 w 1260"/>
                <a:gd name="T21" fmla="*/ 569 h 862"/>
                <a:gd name="T22" fmla="*/ 965 w 1260"/>
                <a:gd name="T23" fmla="*/ 588 h 862"/>
                <a:gd name="T24" fmla="*/ 933 w 1260"/>
                <a:gd name="T25" fmla="*/ 596 h 862"/>
                <a:gd name="T26" fmla="*/ 943 w 1260"/>
                <a:gd name="T27" fmla="*/ 628 h 862"/>
                <a:gd name="T28" fmla="*/ 977 w 1260"/>
                <a:gd name="T29" fmla="*/ 665 h 862"/>
                <a:gd name="T30" fmla="*/ 963 w 1260"/>
                <a:gd name="T31" fmla="*/ 699 h 862"/>
                <a:gd name="T32" fmla="*/ 906 w 1260"/>
                <a:gd name="T33" fmla="*/ 706 h 862"/>
                <a:gd name="T34" fmla="*/ 864 w 1260"/>
                <a:gd name="T35" fmla="*/ 708 h 862"/>
                <a:gd name="T36" fmla="*/ 827 w 1260"/>
                <a:gd name="T37" fmla="*/ 706 h 862"/>
                <a:gd name="T38" fmla="*/ 809 w 1260"/>
                <a:gd name="T39" fmla="*/ 687 h 862"/>
                <a:gd name="T40" fmla="*/ 786 w 1260"/>
                <a:gd name="T41" fmla="*/ 679 h 862"/>
                <a:gd name="T42" fmla="*/ 766 w 1260"/>
                <a:gd name="T43" fmla="*/ 732 h 862"/>
                <a:gd name="T44" fmla="*/ 742 w 1260"/>
                <a:gd name="T45" fmla="*/ 795 h 862"/>
                <a:gd name="T46" fmla="*/ 711 w 1260"/>
                <a:gd name="T47" fmla="*/ 850 h 862"/>
                <a:gd name="T48" fmla="*/ 677 w 1260"/>
                <a:gd name="T49" fmla="*/ 862 h 862"/>
                <a:gd name="T50" fmla="*/ 585 w 1260"/>
                <a:gd name="T51" fmla="*/ 722 h 862"/>
                <a:gd name="T52" fmla="*/ 490 w 1260"/>
                <a:gd name="T53" fmla="*/ 527 h 862"/>
                <a:gd name="T54" fmla="*/ 262 w 1260"/>
                <a:gd name="T55" fmla="*/ 393 h 862"/>
                <a:gd name="T56" fmla="*/ 114 w 1260"/>
                <a:gd name="T57" fmla="*/ 382 h 862"/>
                <a:gd name="T58" fmla="*/ 83 w 1260"/>
                <a:gd name="T59" fmla="*/ 220 h 862"/>
                <a:gd name="T60" fmla="*/ 24 w 1260"/>
                <a:gd name="T61" fmla="*/ 102 h 862"/>
                <a:gd name="T62" fmla="*/ 132 w 1260"/>
                <a:gd name="T63" fmla="*/ 118 h 862"/>
                <a:gd name="T64" fmla="*/ 256 w 1260"/>
                <a:gd name="T65" fmla="*/ 0 h 862"/>
                <a:gd name="T66" fmla="*/ 406 w 1260"/>
                <a:gd name="T67" fmla="*/ 110 h 862"/>
                <a:gd name="T68" fmla="*/ 530 w 1260"/>
                <a:gd name="T69" fmla="*/ 134 h 862"/>
                <a:gd name="T70" fmla="*/ 689 w 1260"/>
                <a:gd name="T71" fmla="*/ 191 h 862"/>
                <a:gd name="T72" fmla="*/ 823 w 1260"/>
                <a:gd name="T73" fmla="*/ 248 h 862"/>
                <a:gd name="T74" fmla="*/ 855 w 1260"/>
                <a:gd name="T75" fmla="*/ 167 h 862"/>
                <a:gd name="T76" fmla="*/ 868 w 1260"/>
                <a:gd name="T77" fmla="*/ 212 h 862"/>
                <a:gd name="T78" fmla="*/ 878 w 1260"/>
                <a:gd name="T79" fmla="*/ 234 h 862"/>
                <a:gd name="T80" fmla="*/ 908 w 1260"/>
                <a:gd name="T81" fmla="*/ 258 h 862"/>
                <a:gd name="T82" fmla="*/ 971 w 1260"/>
                <a:gd name="T83" fmla="*/ 319 h 862"/>
                <a:gd name="T84" fmla="*/ 1059 w 1260"/>
                <a:gd name="T85" fmla="*/ 201 h 862"/>
                <a:gd name="T86" fmla="*/ 1246 w 1260"/>
                <a:gd name="T87" fmla="*/ 248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rgbClr val="6E5118"/>
              </a:solidFill>
              <a:prstDash val="solid"/>
              <a:round/>
              <a:headEnd/>
              <a:tailEnd/>
            </a:ln>
          </p:spPr>
          <p:txBody>
            <a:bodyPr/>
            <a:lstStyle/>
            <a:p>
              <a:endParaRPr lang="zh-CN" altLang="en-US"/>
            </a:p>
          </p:txBody>
        </p:sp>
        <p:sp>
          <p:nvSpPr>
            <p:cNvPr id="46" name="Freeform 103"/>
            <p:cNvSpPr>
              <a:spLocks/>
            </p:cNvSpPr>
            <p:nvPr/>
          </p:nvSpPr>
          <p:spPr bwMode="gray">
            <a:xfrm>
              <a:off x="3599" y="839"/>
              <a:ext cx="861" cy="778"/>
            </a:xfrm>
            <a:custGeom>
              <a:avLst/>
              <a:gdLst>
                <a:gd name="T0" fmla="*/ 1675 w 1722"/>
                <a:gd name="T1" fmla="*/ 590 h 1557"/>
                <a:gd name="T2" fmla="*/ 1691 w 1722"/>
                <a:gd name="T3" fmla="*/ 639 h 1557"/>
                <a:gd name="T4" fmla="*/ 1710 w 1722"/>
                <a:gd name="T5" fmla="*/ 693 h 1557"/>
                <a:gd name="T6" fmla="*/ 1673 w 1722"/>
                <a:gd name="T7" fmla="*/ 742 h 1557"/>
                <a:gd name="T8" fmla="*/ 1683 w 1722"/>
                <a:gd name="T9" fmla="*/ 787 h 1557"/>
                <a:gd name="T10" fmla="*/ 1722 w 1722"/>
                <a:gd name="T11" fmla="*/ 836 h 1557"/>
                <a:gd name="T12" fmla="*/ 1716 w 1722"/>
                <a:gd name="T13" fmla="*/ 935 h 1557"/>
                <a:gd name="T14" fmla="*/ 1697 w 1722"/>
                <a:gd name="T15" fmla="*/ 1025 h 1557"/>
                <a:gd name="T16" fmla="*/ 1667 w 1722"/>
                <a:gd name="T17" fmla="*/ 1114 h 1557"/>
                <a:gd name="T18" fmla="*/ 1671 w 1722"/>
                <a:gd name="T19" fmla="*/ 1163 h 1557"/>
                <a:gd name="T20" fmla="*/ 1614 w 1722"/>
                <a:gd name="T21" fmla="*/ 1175 h 1557"/>
                <a:gd name="T22" fmla="*/ 1529 w 1722"/>
                <a:gd name="T23" fmla="*/ 1169 h 1557"/>
                <a:gd name="T24" fmla="*/ 1496 w 1722"/>
                <a:gd name="T25" fmla="*/ 1183 h 1557"/>
                <a:gd name="T26" fmla="*/ 1468 w 1722"/>
                <a:gd name="T27" fmla="*/ 1238 h 1557"/>
                <a:gd name="T28" fmla="*/ 1429 w 1722"/>
                <a:gd name="T29" fmla="*/ 1273 h 1557"/>
                <a:gd name="T30" fmla="*/ 1470 w 1722"/>
                <a:gd name="T31" fmla="*/ 1332 h 1557"/>
                <a:gd name="T32" fmla="*/ 1498 w 1722"/>
                <a:gd name="T33" fmla="*/ 1401 h 1557"/>
                <a:gd name="T34" fmla="*/ 1517 w 1722"/>
                <a:gd name="T35" fmla="*/ 1470 h 1557"/>
                <a:gd name="T36" fmla="*/ 1336 w 1722"/>
                <a:gd name="T37" fmla="*/ 1439 h 1557"/>
                <a:gd name="T38" fmla="*/ 1195 w 1722"/>
                <a:gd name="T39" fmla="*/ 1504 h 1557"/>
                <a:gd name="T40" fmla="*/ 1100 w 1722"/>
                <a:gd name="T41" fmla="*/ 1486 h 1557"/>
                <a:gd name="T42" fmla="*/ 950 w 1722"/>
                <a:gd name="T43" fmla="*/ 1380 h 1557"/>
                <a:gd name="T44" fmla="*/ 730 w 1722"/>
                <a:gd name="T45" fmla="*/ 1352 h 1557"/>
                <a:gd name="T46" fmla="*/ 533 w 1722"/>
                <a:gd name="T47" fmla="*/ 1238 h 1557"/>
                <a:gd name="T48" fmla="*/ 372 w 1722"/>
                <a:gd name="T49" fmla="*/ 1153 h 1557"/>
                <a:gd name="T50" fmla="*/ 472 w 1722"/>
                <a:gd name="T51" fmla="*/ 844 h 1557"/>
                <a:gd name="T52" fmla="*/ 531 w 1722"/>
                <a:gd name="T53" fmla="*/ 590 h 1557"/>
                <a:gd name="T54" fmla="*/ 421 w 1722"/>
                <a:gd name="T55" fmla="*/ 358 h 1557"/>
                <a:gd name="T56" fmla="*/ 179 w 1722"/>
                <a:gd name="T57" fmla="*/ 254 h 1557"/>
                <a:gd name="T58" fmla="*/ 45 w 1722"/>
                <a:gd name="T59" fmla="*/ 140 h 1557"/>
                <a:gd name="T60" fmla="*/ 33 w 1722"/>
                <a:gd name="T61" fmla="*/ 75 h 1557"/>
                <a:gd name="T62" fmla="*/ 98 w 1722"/>
                <a:gd name="T63" fmla="*/ 45 h 1557"/>
                <a:gd name="T64" fmla="*/ 179 w 1722"/>
                <a:gd name="T65" fmla="*/ 18 h 1557"/>
                <a:gd name="T66" fmla="*/ 244 w 1722"/>
                <a:gd name="T67" fmla="*/ 4 h 1557"/>
                <a:gd name="T68" fmla="*/ 328 w 1722"/>
                <a:gd name="T69" fmla="*/ 47 h 1557"/>
                <a:gd name="T70" fmla="*/ 374 w 1722"/>
                <a:gd name="T71" fmla="*/ 35 h 1557"/>
                <a:gd name="T72" fmla="*/ 413 w 1722"/>
                <a:gd name="T73" fmla="*/ 25 h 1557"/>
                <a:gd name="T74" fmla="*/ 510 w 1722"/>
                <a:gd name="T75" fmla="*/ 96 h 1557"/>
                <a:gd name="T76" fmla="*/ 582 w 1722"/>
                <a:gd name="T77" fmla="*/ 187 h 1557"/>
                <a:gd name="T78" fmla="*/ 637 w 1722"/>
                <a:gd name="T79" fmla="*/ 279 h 1557"/>
                <a:gd name="T80" fmla="*/ 698 w 1722"/>
                <a:gd name="T81" fmla="*/ 368 h 1557"/>
                <a:gd name="T82" fmla="*/ 736 w 1722"/>
                <a:gd name="T83" fmla="*/ 405 h 1557"/>
                <a:gd name="T84" fmla="*/ 773 w 1722"/>
                <a:gd name="T85" fmla="*/ 492 h 1557"/>
                <a:gd name="T86" fmla="*/ 824 w 1722"/>
                <a:gd name="T87" fmla="*/ 555 h 1557"/>
                <a:gd name="T88" fmla="*/ 901 w 1722"/>
                <a:gd name="T89" fmla="*/ 565 h 1557"/>
                <a:gd name="T90" fmla="*/ 982 w 1722"/>
                <a:gd name="T91" fmla="*/ 551 h 1557"/>
                <a:gd name="T92" fmla="*/ 1065 w 1722"/>
                <a:gd name="T93" fmla="*/ 575 h 1557"/>
                <a:gd name="T94" fmla="*/ 1122 w 1722"/>
                <a:gd name="T95" fmla="*/ 608 h 1557"/>
                <a:gd name="T96" fmla="*/ 1171 w 1722"/>
                <a:gd name="T97" fmla="*/ 618 h 1557"/>
                <a:gd name="T98" fmla="*/ 1189 w 1722"/>
                <a:gd name="T99" fmla="*/ 616 h 1557"/>
                <a:gd name="T100" fmla="*/ 1197 w 1722"/>
                <a:gd name="T101" fmla="*/ 641 h 1557"/>
                <a:gd name="T102" fmla="*/ 1232 w 1722"/>
                <a:gd name="T103" fmla="*/ 701 h 1557"/>
                <a:gd name="T104" fmla="*/ 1265 w 1722"/>
                <a:gd name="T105" fmla="*/ 767 h 1557"/>
                <a:gd name="T106" fmla="*/ 1313 w 1722"/>
                <a:gd name="T107" fmla="*/ 789 h 1557"/>
                <a:gd name="T108" fmla="*/ 1399 w 1722"/>
                <a:gd name="T109" fmla="*/ 767 h 1557"/>
                <a:gd name="T110" fmla="*/ 1472 w 1722"/>
                <a:gd name="T111" fmla="*/ 701 h 1557"/>
                <a:gd name="T112" fmla="*/ 1527 w 1722"/>
                <a:gd name="T113" fmla="*/ 643 h 1557"/>
                <a:gd name="T114" fmla="*/ 1584 w 1722"/>
                <a:gd name="T115" fmla="*/ 594 h 1557"/>
                <a:gd name="T116" fmla="*/ 1653 w 1722"/>
                <a:gd name="T117" fmla="*/ 561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rgbClr val="6E5118"/>
              </a:solidFill>
              <a:prstDash val="solid"/>
              <a:round/>
              <a:headEnd/>
              <a:tailEnd/>
            </a:ln>
          </p:spPr>
          <p:txBody>
            <a:bodyPr/>
            <a:lstStyle/>
            <a:p>
              <a:endParaRPr lang="zh-CN" altLang="en-US"/>
            </a:p>
          </p:txBody>
        </p:sp>
        <p:sp>
          <p:nvSpPr>
            <p:cNvPr id="47" name="Freeform 104"/>
            <p:cNvSpPr>
              <a:spLocks/>
            </p:cNvSpPr>
            <p:nvPr/>
          </p:nvSpPr>
          <p:spPr bwMode="gray">
            <a:xfrm>
              <a:off x="3599" y="839"/>
              <a:ext cx="861" cy="778"/>
            </a:xfrm>
            <a:custGeom>
              <a:avLst/>
              <a:gdLst>
                <a:gd name="T0" fmla="*/ 1675 w 1722"/>
                <a:gd name="T1" fmla="*/ 590 h 1557"/>
                <a:gd name="T2" fmla="*/ 1691 w 1722"/>
                <a:gd name="T3" fmla="*/ 639 h 1557"/>
                <a:gd name="T4" fmla="*/ 1710 w 1722"/>
                <a:gd name="T5" fmla="*/ 693 h 1557"/>
                <a:gd name="T6" fmla="*/ 1673 w 1722"/>
                <a:gd name="T7" fmla="*/ 742 h 1557"/>
                <a:gd name="T8" fmla="*/ 1683 w 1722"/>
                <a:gd name="T9" fmla="*/ 787 h 1557"/>
                <a:gd name="T10" fmla="*/ 1722 w 1722"/>
                <a:gd name="T11" fmla="*/ 836 h 1557"/>
                <a:gd name="T12" fmla="*/ 1716 w 1722"/>
                <a:gd name="T13" fmla="*/ 935 h 1557"/>
                <a:gd name="T14" fmla="*/ 1697 w 1722"/>
                <a:gd name="T15" fmla="*/ 1025 h 1557"/>
                <a:gd name="T16" fmla="*/ 1667 w 1722"/>
                <a:gd name="T17" fmla="*/ 1114 h 1557"/>
                <a:gd name="T18" fmla="*/ 1671 w 1722"/>
                <a:gd name="T19" fmla="*/ 1163 h 1557"/>
                <a:gd name="T20" fmla="*/ 1614 w 1722"/>
                <a:gd name="T21" fmla="*/ 1175 h 1557"/>
                <a:gd name="T22" fmla="*/ 1529 w 1722"/>
                <a:gd name="T23" fmla="*/ 1169 h 1557"/>
                <a:gd name="T24" fmla="*/ 1496 w 1722"/>
                <a:gd name="T25" fmla="*/ 1183 h 1557"/>
                <a:gd name="T26" fmla="*/ 1468 w 1722"/>
                <a:gd name="T27" fmla="*/ 1238 h 1557"/>
                <a:gd name="T28" fmla="*/ 1429 w 1722"/>
                <a:gd name="T29" fmla="*/ 1273 h 1557"/>
                <a:gd name="T30" fmla="*/ 1470 w 1722"/>
                <a:gd name="T31" fmla="*/ 1332 h 1557"/>
                <a:gd name="T32" fmla="*/ 1498 w 1722"/>
                <a:gd name="T33" fmla="*/ 1401 h 1557"/>
                <a:gd name="T34" fmla="*/ 1517 w 1722"/>
                <a:gd name="T35" fmla="*/ 1470 h 1557"/>
                <a:gd name="T36" fmla="*/ 1336 w 1722"/>
                <a:gd name="T37" fmla="*/ 1439 h 1557"/>
                <a:gd name="T38" fmla="*/ 1195 w 1722"/>
                <a:gd name="T39" fmla="*/ 1504 h 1557"/>
                <a:gd name="T40" fmla="*/ 1100 w 1722"/>
                <a:gd name="T41" fmla="*/ 1486 h 1557"/>
                <a:gd name="T42" fmla="*/ 950 w 1722"/>
                <a:gd name="T43" fmla="*/ 1380 h 1557"/>
                <a:gd name="T44" fmla="*/ 730 w 1722"/>
                <a:gd name="T45" fmla="*/ 1352 h 1557"/>
                <a:gd name="T46" fmla="*/ 533 w 1722"/>
                <a:gd name="T47" fmla="*/ 1238 h 1557"/>
                <a:gd name="T48" fmla="*/ 372 w 1722"/>
                <a:gd name="T49" fmla="*/ 1153 h 1557"/>
                <a:gd name="T50" fmla="*/ 472 w 1722"/>
                <a:gd name="T51" fmla="*/ 844 h 1557"/>
                <a:gd name="T52" fmla="*/ 531 w 1722"/>
                <a:gd name="T53" fmla="*/ 590 h 1557"/>
                <a:gd name="T54" fmla="*/ 421 w 1722"/>
                <a:gd name="T55" fmla="*/ 358 h 1557"/>
                <a:gd name="T56" fmla="*/ 179 w 1722"/>
                <a:gd name="T57" fmla="*/ 254 h 1557"/>
                <a:gd name="T58" fmla="*/ 45 w 1722"/>
                <a:gd name="T59" fmla="*/ 140 h 1557"/>
                <a:gd name="T60" fmla="*/ 33 w 1722"/>
                <a:gd name="T61" fmla="*/ 75 h 1557"/>
                <a:gd name="T62" fmla="*/ 98 w 1722"/>
                <a:gd name="T63" fmla="*/ 45 h 1557"/>
                <a:gd name="T64" fmla="*/ 179 w 1722"/>
                <a:gd name="T65" fmla="*/ 18 h 1557"/>
                <a:gd name="T66" fmla="*/ 244 w 1722"/>
                <a:gd name="T67" fmla="*/ 4 h 1557"/>
                <a:gd name="T68" fmla="*/ 328 w 1722"/>
                <a:gd name="T69" fmla="*/ 47 h 1557"/>
                <a:gd name="T70" fmla="*/ 374 w 1722"/>
                <a:gd name="T71" fmla="*/ 35 h 1557"/>
                <a:gd name="T72" fmla="*/ 413 w 1722"/>
                <a:gd name="T73" fmla="*/ 25 h 1557"/>
                <a:gd name="T74" fmla="*/ 510 w 1722"/>
                <a:gd name="T75" fmla="*/ 96 h 1557"/>
                <a:gd name="T76" fmla="*/ 582 w 1722"/>
                <a:gd name="T77" fmla="*/ 187 h 1557"/>
                <a:gd name="T78" fmla="*/ 637 w 1722"/>
                <a:gd name="T79" fmla="*/ 279 h 1557"/>
                <a:gd name="T80" fmla="*/ 698 w 1722"/>
                <a:gd name="T81" fmla="*/ 368 h 1557"/>
                <a:gd name="T82" fmla="*/ 736 w 1722"/>
                <a:gd name="T83" fmla="*/ 405 h 1557"/>
                <a:gd name="T84" fmla="*/ 773 w 1722"/>
                <a:gd name="T85" fmla="*/ 492 h 1557"/>
                <a:gd name="T86" fmla="*/ 824 w 1722"/>
                <a:gd name="T87" fmla="*/ 555 h 1557"/>
                <a:gd name="T88" fmla="*/ 901 w 1722"/>
                <a:gd name="T89" fmla="*/ 565 h 1557"/>
                <a:gd name="T90" fmla="*/ 982 w 1722"/>
                <a:gd name="T91" fmla="*/ 551 h 1557"/>
                <a:gd name="T92" fmla="*/ 1065 w 1722"/>
                <a:gd name="T93" fmla="*/ 575 h 1557"/>
                <a:gd name="T94" fmla="*/ 1122 w 1722"/>
                <a:gd name="T95" fmla="*/ 608 h 1557"/>
                <a:gd name="T96" fmla="*/ 1171 w 1722"/>
                <a:gd name="T97" fmla="*/ 618 h 1557"/>
                <a:gd name="T98" fmla="*/ 1189 w 1722"/>
                <a:gd name="T99" fmla="*/ 616 h 1557"/>
                <a:gd name="T100" fmla="*/ 1197 w 1722"/>
                <a:gd name="T101" fmla="*/ 641 h 1557"/>
                <a:gd name="T102" fmla="*/ 1232 w 1722"/>
                <a:gd name="T103" fmla="*/ 701 h 1557"/>
                <a:gd name="T104" fmla="*/ 1265 w 1722"/>
                <a:gd name="T105" fmla="*/ 767 h 1557"/>
                <a:gd name="T106" fmla="*/ 1313 w 1722"/>
                <a:gd name="T107" fmla="*/ 789 h 1557"/>
                <a:gd name="T108" fmla="*/ 1399 w 1722"/>
                <a:gd name="T109" fmla="*/ 767 h 1557"/>
                <a:gd name="T110" fmla="*/ 1472 w 1722"/>
                <a:gd name="T111" fmla="*/ 701 h 1557"/>
                <a:gd name="T112" fmla="*/ 1527 w 1722"/>
                <a:gd name="T113" fmla="*/ 643 h 1557"/>
                <a:gd name="T114" fmla="*/ 1584 w 1722"/>
                <a:gd name="T115" fmla="*/ 594 h 1557"/>
                <a:gd name="T116" fmla="*/ 1653 w 1722"/>
                <a:gd name="T117" fmla="*/ 561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rgbClr val="6E5118"/>
              </a:solidFill>
              <a:prstDash val="solid"/>
              <a:round/>
              <a:headEnd/>
              <a:tailEnd/>
            </a:ln>
          </p:spPr>
          <p:txBody>
            <a:bodyPr/>
            <a:lstStyle/>
            <a:p>
              <a:endParaRPr lang="zh-CN" altLang="en-US"/>
            </a:p>
          </p:txBody>
        </p:sp>
        <p:sp>
          <p:nvSpPr>
            <p:cNvPr id="48" name="Freeform 105"/>
            <p:cNvSpPr>
              <a:spLocks/>
            </p:cNvSpPr>
            <p:nvPr/>
          </p:nvSpPr>
          <p:spPr bwMode="gray">
            <a:xfrm>
              <a:off x="2264" y="884"/>
              <a:ext cx="1641" cy="1473"/>
            </a:xfrm>
            <a:custGeom>
              <a:avLst/>
              <a:gdLst>
                <a:gd name="T0" fmla="*/ 2601 w 3282"/>
                <a:gd name="T1" fmla="*/ 42 h 2947"/>
                <a:gd name="T2" fmla="*/ 2676 w 3282"/>
                <a:gd name="T3" fmla="*/ 0 h 2947"/>
                <a:gd name="T4" fmla="*/ 2880 w 3282"/>
                <a:gd name="T5" fmla="*/ 303 h 2947"/>
                <a:gd name="T6" fmla="*/ 3231 w 3282"/>
                <a:gd name="T7" fmla="*/ 616 h 2947"/>
                <a:gd name="T8" fmla="*/ 3042 w 3282"/>
                <a:gd name="T9" fmla="*/ 1063 h 2947"/>
                <a:gd name="T10" fmla="*/ 2947 w 3282"/>
                <a:gd name="T11" fmla="*/ 1305 h 2947"/>
                <a:gd name="T12" fmla="*/ 3170 w 3282"/>
                <a:gd name="T13" fmla="*/ 1475 h 2947"/>
                <a:gd name="T14" fmla="*/ 3138 w 3282"/>
                <a:gd name="T15" fmla="*/ 1766 h 2947"/>
                <a:gd name="T16" fmla="*/ 2839 w 3282"/>
                <a:gd name="T17" fmla="*/ 1947 h 2947"/>
                <a:gd name="T18" fmla="*/ 2770 w 3282"/>
                <a:gd name="T19" fmla="*/ 2118 h 2947"/>
                <a:gd name="T20" fmla="*/ 2536 w 3282"/>
                <a:gd name="T21" fmla="*/ 1941 h 2947"/>
                <a:gd name="T22" fmla="*/ 2347 w 3282"/>
                <a:gd name="T23" fmla="*/ 2073 h 2947"/>
                <a:gd name="T24" fmla="*/ 2120 w 3282"/>
                <a:gd name="T25" fmla="*/ 2181 h 2947"/>
                <a:gd name="T26" fmla="*/ 1880 w 3282"/>
                <a:gd name="T27" fmla="*/ 2526 h 2947"/>
                <a:gd name="T28" fmla="*/ 1502 w 3282"/>
                <a:gd name="T29" fmla="*/ 2852 h 2947"/>
                <a:gd name="T30" fmla="*/ 1233 w 3282"/>
                <a:gd name="T31" fmla="*/ 2707 h 2947"/>
                <a:gd name="T32" fmla="*/ 939 w 3282"/>
                <a:gd name="T33" fmla="*/ 2947 h 2947"/>
                <a:gd name="T34" fmla="*/ 754 w 3282"/>
                <a:gd name="T35" fmla="*/ 2620 h 2947"/>
                <a:gd name="T36" fmla="*/ 351 w 3282"/>
                <a:gd name="T37" fmla="*/ 2470 h 2947"/>
                <a:gd name="T38" fmla="*/ 34 w 3282"/>
                <a:gd name="T39" fmla="*/ 2333 h 2947"/>
                <a:gd name="T40" fmla="*/ 79 w 3282"/>
                <a:gd name="T41" fmla="*/ 2063 h 2947"/>
                <a:gd name="T42" fmla="*/ 278 w 3282"/>
                <a:gd name="T43" fmla="*/ 2089 h 2947"/>
                <a:gd name="T44" fmla="*/ 412 w 3282"/>
                <a:gd name="T45" fmla="*/ 2075 h 2947"/>
                <a:gd name="T46" fmla="*/ 575 w 3282"/>
                <a:gd name="T47" fmla="*/ 2104 h 2947"/>
                <a:gd name="T48" fmla="*/ 709 w 3282"/>
                <a:gd name="T49" fmla="*/ 2183 h 2947"/>
                <a:gd name="T50" fmla="*/ 892 w 3282"/>
                <a:gd name="T51" fmla="*/ 2203 h 2947"/>
                <a:gd name="T52" fmla="*/ 985 w 3282"/>
                <a:gd name="T53" fmla="*/ 2234 h 2947"/>
                <a:gd name="T54" fmla="*/ 1164 w 3282"/>
                <a:gd name="T55" fmla="*/ 2130 h 2947"/>
                <a:gd name="T56" fmla="*/ 1363 w 3282"/>
                <a:gd name="T57" fmla="*/ 2079 h 2947"/>
                <a:gd name="T58" fmla="*/ 1498 w 3282"/>
                <a:gd name="T59" fmla="*/ 2071 h 2947"/>
                <a:gd name="T60" fmla="*/ 1589 w 3282"/>
                <a:gd name="T61" fmla="*/ 2024 h 2947"/>
                <a:gd name="T62" fmla="*/ 1680 w 3282"/>
                <a:gd name="T63" fmla="*/ 1941 h 2947"/>
                <a:gd name="T64" fmla="*/ 1772 w 3282"/>
                <a:gd name="T65" fmla="*/ 1866 h 2947"/>
                <a:gd name="T66" fmla="*/ 1837 w 3282"/>
                <a:gd name="T67" fmla="*/ 1811 h 2947"/>
                <a:gd name="T68" fmla="*/ 1772 w 3282"/>
                <a:gd name="T69" fmla="*/ 1679 h 2947"/>
                <a:gd name="T70" fmla="*/ 1863 w 3282"/>
                <a:gd name="T71" fmla="*/ 1585 h 2947"/>
                <a:gd name="T72" fmla="*/ 2020 w 3282"/>
                <a:gd name="T73" fmla="*/ 1612 h 2947"/>
                <a:gd name="T74" fmla="*/ 2117 w 3282"/>
                <a:gd name="T75" fmla="*/ 1502 h 2947"/>
                <a:gd name="T76" fmla="*/ 2243 w 3282"/>
                <a:gd name="T77" fmla="*/ 1477 h 2947"/>
                <a:gd name="T78" fmla="*/ 2315 w 3282"/>
                <a:gd name="T79" fmla="*/ 1364 h 2947"/>
                <a:gd name="T80" fmla="*/ 2426 w 3282"/>
                <a:gd name="T81" fmla="*/ 1262 h 2947"/>
                <a:gd name="T82" fmla="*/ 2534 w 3282"/>
                <a:gd name="T83" fmla="*/ 1195 h 2947"/>
                <a:gd name="T84" fmla="*/ 2685 w 3282"/>
                <a:gd name="T85" fmla="*/ 1203 h 2947"/>
                <a:gd name="T86" fmla="*/ 2682 w 3282"/>
                <a:gd name="T87" fmla="*/ 1108 h 2947"/>
                <a:gd name="T88" fmla="*/ 2524 w 3282"/>
                <a:gd name="T89" fmla="*/ 998 h 2947"/>
                <a:gd name="T90" fmla="*/ 2426 w 3282"/>
                <a:gd name="T91" fmla="*/ 1040 h 2947"/>
                <a:gd name="T92" fmla="*/ 2304 w 3282"/>
                <a:gd name="T93" fmla="*/ 1034 h 2947"/>
                <a:gd name="T94" fmla="*/ 2211 w 3282"/>
                <a:gd name="T95" fmla="*/ 1075 h 2947"/>
                <a:gd name="T96" fmla="*/ 2193 w 3282"/>
                <a:gd name="T97" fmla="*/ 982 h 2947"/>
                <a:gd name="T98" fmla="*/ 2239 w 3282"/>
                <a:gd name="T99" fmla="*/ 782 h 2947"/>
                <a:gd name="T100" fmla="*/ 2331 w 3282"/>
                <a:gd name="T101" fmla="*/ 719 h 2947"/>
                <a:gd name="T102" fmla="*/ 2443 w 3282"/>
                <a:gd name="T103" fmla="*/ 675 h 2947"/>
                <a:gd name="T104" fmla="*/ 2540 w 3282"/>
                <a:gd name="T105" fmla="*/ 611 h 2947"/>
                <a:gd name="T106" fmla="*/ 2542 w 3282"/>
                <a:gd name="T107" fmla="*/ 498 h 2947"/>
                <a:gd name="T108" fmla="*/ 2585 w 3282"/>
                <a:gd name="T109" fmla="*/ 337 h 2947"/>
                <a:gd name="T110" fmla="*/ 2634 w 3282"/>
                <a:gd name="T111" fmla="*/ 246 h 2947"/>
                <a:gd name="T112" fmla="*/ 2605 w 3282"/>
                <a:gd name="T113" fmla="*/ 148 h 2947"/>
                <a:gd name="T114" fmla="*/ 2548 w 3282"/>
                <a:gd name="T115" fmla="*/ 124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rgbClr val="6E5118"/>
              </a:solidFill>
              <a:prstDash val="solid"/>
              <a:round/>
              <a:headEnd/>
              <a:tailEnd/>
            </a:ln>
          </p:spPr>
          <p:txBody>
            <a:bodyPr/>
            <a:lstStyle/>
            <a:p>
              <a:endParaRPr lang="zh-CN" altLang="en-US"/>
            </a:p>
          </p:txBody>
        </p:sp>
        <p:sp>
          <p:nvSpPr>
            <p:cNvPr id="49" name="Freeform 106"/>
            <p:cNvSpPr>
              <a:spLocks/>
            </p:cNvSpPr>
            <p:nvPr/>
          </p:nvSpPr>
          <p:spPr bwMode="gray">
            <a:xfrm>
              <a:off x="2264" y="884"/>
              <a:ext cx="1641" cy="1473"/>
            </a:xfrm>
            <a:custGeom>
              <a:avLst/>
              <a:gdLst>
                <a:gd name="T0" fmla="*/ 2601 w 3282"/>
                <a:gd name="T1" fmla="*/ 42 h 2947"/>
                <a:gd name="T2" fmla="*/ 2676 w 3282"/>
                <a:gd name="T3" fmla="*/ 0 h 2947"/>
                <a:gd name="T4" fmla="*/ 2880 w 3282"/>
                <a:gd name="T5" fmla="*/ 303 h 2947"/>
                <a:gd name="T6" fmla="*/ 3231 w 3282"/>
                <a:gd name="T7" fmla="*/ 616 h 2947"/>
                <a:gd name="T8" fmla="*/ 3042 w 3282"/>
                <a:gd name="T9" fmla="*/ 1063 h 2947"/>
                <a:gd name="T10" fmla="*/ 2947 w 3282"/>
                <a:gd name="T11" fmla="*/ 1305 h 2947"/>
                <a:gd name="T12" fmla="*/ 3170 w 3282"/>
                <a:gd name="T13" fmla="*/ 1475 h 2947"/>
                <a:gd name="T14" fmla="*/ 3138 w 3282"/>
                <a:gd name="T15" fmla="*/ 1766 h 2947"/>
                <a:gd name="T16" fmla="*/ 2839 w 3282"/>
                <a:gd name="T17" fmla="*/ 1947 h 2947"/>
                <a:gd name="T18" fmla="*/ 2770 w 3282"/>
                <a:gd name="T19" fmla="*/ 2118 h 2947"/>
                <a:gd name="T20" fmla="*/ 2536 w 3282"/>
                <a:gd name="T21" fmla="*/ 1941 h 2947"/>
                <a:gd name="T22" fmla="*/ 2347 w 3282"/>
                <a:gd name="T23" fmla="*/ 2073 h 2947"/>
                <a:gd name="T24" fmla="*/ 2120 w 3282"/>
                <a:gd name="T25" fmla="*/ 2181 h 2947"/>
                <a:gd name="T26" fmla="*/ 1880 w 3282"/>
                <a:gd name="T27" fmla="*/ 2526 h 2947"/>
                <a:gd name="T28" fmla="*/ 1502 w 3282"/>
                <a:gd name="T29" fmla="*/ 2852 h 2947"/>
                <a:gd name="T30" fmla="*/ 1233 w 3282"/>
                <a:gd name="T31" fmla="*/ 2707 h 2947"/>
                <a:gd name="T32" fmla="*/ 939 w 3282"/>
                <a:gd name="T33" fmla="*/ 2947 h 2947"/>
                <a:gd name="T34" fmla="*/ 754 w 3282"/>
                <a:gd name="T35" fmla="*/ 2620 h 2947"/>
                <a:gd name="T36" fmla="*/ 351 w 3282"/>
                <a:gd name="T37" fmla="*/ 2470 h 2947"/>
                <a:gd name="T38" fmla="*/ 34 w 3282"/>
                <a:gd name="T39" fmla="*/ 2333 h 2947"/>
                <a:gd name="T40" fmla="*/ 79 w 3282"/>
                <a:gd name="T41" fmla="*/ 2063 h 2947"/>
                <a:gd name="T42" fmla="*/ 278 w 3282"/>
                <a:gd name="T43" fmla="*/ 2089 h 2947"/>
                <a:gd name="T44" fmla="*/ 412 w 3282"/>
                <a:gd name="T45" fmla="*/ 2075 h 2947"/>
                <a:gd name="T46" fmla="*/ 575 w 3282"/>
                <a:gd name="T47" fmla="*/ 2104 h 2947"/>
                <a:gd name="T48" fmla="*/ 709 w 3282"/>
                <a:gd name="T49" fmla="*/ 2183 h 2947"/>
                <a:gd name="T50" fmla="*/ 892 w 3282"/>
                <a:gd name="T51" fmla="*/ 2203 h 2947"/>
                <a:gd name="T52" fmla="*/ 985 w 3282"/>
                <a:gd name="T53" fmla="*/ 2234 h 2947"/>
                <a:gd name="T54" fmla="*/ 1164 w 3282"/>
                <a:gd name="T55" fmla="*/ 2130 h 2947"/>
                <a:gd name="T56" fmla="*/ 1363 w 3282"/>
                <a:gd name="T57" fmla="*/ 2079 h 2947"/>
                <a:gd name="T58" fmla="*/ 1498 w 3282"/>
                <a:gd name="T59" fmla="*/ 2071 h 2947"/>
                <a:gd name="T60" fmla="*/ 1589 w 3282"/>
                <a:gd name="T61" fmla="*/ 2024 h 2947"/>
                <a:gd name="T62" fmla="*/ 1680 w 3282"/>
                <a:gd name="T63" fmla="*/ 1941 h 2947"/>
                <a:gd name="T64" fmla="*/ 1772 w 3282"/>
                <a:gd name="T65" fmla="*/ 1866 h 2947"/>
                <a:gd name="T66" fmla="*/ 1837 w 3282"/>
                <a:gd name="T67" fmla="*/ 1811 h 2947"/>
                <a:gd name="T68" fmla="*/ 1772 w 3282"/>
                <a:gd name="T69" fmla="*/ 1679 h 2947"/>
                <a:gd name="T70" fmla="*/ 1863 w 3282"/>
                <a:gd name="T71" fmla="*/ 1585 h 2947"/>
                <a:gd name="T72" fmla="*/ 2020 w 3282"/>
                <a:gd name="T73" fmla="*/ 1612 h 2947"/>
                <a:gd name="T74" fmla="*/ 2117 w 3282"/>
                <a:gd name="T75" fmla="*/ 1502 h 2947"/>
                <a:gd name="T76" fmla="*/ 2243 w 3282"/>
                <a:gd name="T77" fmla="*/ 1477 h 2947"/>
                <a:gd name="T78" fmla="*/ 2315 w 3282"/>
                <a:gd name="T79" fmla="*/ 1364 h 2947"/>
                <a:gd name="T80" fmla="*/ 2426 w 3282"/>
                <a:gd name="T81" fmla="*/ 1262 h 2947"/>
                <a:gd name="T82" fmla="*/ 2534 w 3282"/>
                <a:gd name="T83" fmla="*/ 1195 h 2947"/>
                <a:gd name="T84" fmla="*/ 2685 w 3282"/>
                <a:gd name="T85" fmla="*/ 1203 h 2947"/>
                <a:gd name="T86" fmla="*/ 2682 w 3282"/>
                <a:gd name="T87" fmla="*/ 1108 h 2947"/>
                <a:gd name="T88" fmla="*/ 2524 w 3282"/>
                <a:gd name="T89" fmla="*/ 998 h 2947"/>
                <a:gd name="T90" fmla="*/ 2426 w 3282"/>
                <a:gd name="T91" fmla="*/ 1040 h 2947"/>
                <a:gd name="T92" fmla="*/ 2304 w 3282"/>
                <a:gd name="T93" fmla="*/ 1034 h 2947"/>
                <a:gd name="T94" fmla="*/ 2211 w 3282"/>
                <a:gd name="T95" fmla="*/ 1075 h 2947"/>
                <a:gd name="T96" fmla="*/ 2193 w 3282"/>
                <a:gd name="T97" fmla="*/ 982 h 2947"/>
                <a:gd name="T98" fmla="*/ 2239 w 3282"/>
                <a:gd name="T99" fmla="*/ 782 h 2947"/>
                <a:gd name="T100" fmla="*/ 2331 w 3282"/>
                <a:gd name="T101" fmla="*/ 719 h 2947"/>
                <a:gd name="T102" fmla="*/ 2443 w 3282"/>
                <a:gd name="T103" fmla="*/ 675 h 2947"/>
                <a:gd name="T104" fmla="*/ 2540 w 3282"/>
                <a:gd name="T105" fmla="*/ 611 h 2947"/>
                <a:gd name="T106" fmla="*/ 2542 w 3282"/>
                <a:gd name="T107" fmla="*/ 498 h 2947"/>
                <a:gd name="T108" fmla="*/ 2585 w 3282"/>
                <a:gd name="T109" fmla="*/ 337 h 2947"/>
                <a:gd name="T110" fmla="*/ 2634 w 3282"/>
                <a:gd name="T111" fmla="*/ 246 h 2947"/>
                <a:gd name="T112" fmla="*/ 2605 w 3282"/>
                <a:gd name="T113" fmla="*/ 148 h 2947"/>
                <a:gd name="T114" fmla="*/ 2548 w 3282"/>
                <a:gd name="T115" fmla="*/ 124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rgbClr val="6E5118"/>
              </a:solidFill>
              <a:prstDash val="solid"/>
              <a:round/>
              <a:headEnd/>
              <a:tailEnd/>
            </a:ln>
          </p:spPr>
          <p:txBody>
            <a:bodyPr/>
            <a:lstStyle/>
            <a:p>
              <a:endParaRPr lang="zh-CN" altLang="en-US"/>
            </a:p>
          </p:txBody>
        </p:sp>
        <p:sp>
          <p:nvSpPr>
            <p:cNvPr id="50" name="Freeform 107"/>
            <p:cNvSpPr>
              <a:spLocks/>
            </p:cNvSpPr>
            <p:nvPr/>
          </p:nvSpPr>
          <p:spPr bwMode="gray">
            <a:xfrm>
              <a:off x="2016" y="1899"/>
              <a:ext cx="1007" cy="870"/>
            </a:xfrm>
            <a:custGeom>
              <a:avLst/>
              <a:gdLst>
                <a:gd name="T0" fmla="*/ 365 w 2014"/>
                <a:gd name="T1" fmla="*/ 51 h 1739"/>
                <a:gd name="T2" fmla="*/ 264 w 2014"/>
                <a:gd name="T3" fmla="*/ 149 h 1739"/>
                <a:gd name="T4" fmla="*/ 0 w 2014"/>
                <a:gd name="T5" fmla="*/ 307 h 1739"/>
                <a:gd name="T6" fmla="*/ 180 w 2014"/>
                <a:gd name="T7" fmla="*/ 614 h 1739"/>
                <a:gd name="T8" fmla="*/ 357 w 2014"/>
                <a:gd name="T9" fmla="*/ 681 h 1739"/>
                <a:gd name="T10" fmla="*/ 559 w 2014"/>
                <a:gd name="T11" fmla="*/ 637 h 1739"/>
                <a:gd name="T12" fmla="*/ 752 w 2014"/>
                <a:gd name="T13" fmla="*/ 708 h 1739"/>
                <a:gd name="T14" fmla="*/ 859 w 2014"/>
                <a:gd name="T15" fmla="*/ 771 h 1739"/>
                <a:gd name="T16" fmla="*/ 1032 w 2014"/>
                <a:gd name="T17" fmla="*/ 879 h 1739"/>
                <a:gd name="T18" fmla="*/ 1136 w 2014"/>
                <a:gd name="T19" fmla="*/ 946 h 1739"/>
                <a:gd name="T20" fmla="*/ 1203 w 2014"/>
                <a:gd name="T21" fmla="*/ 1100 h 1739"/>
                <a:gd name="T22" fmla="*/ 1132 w 2014"/>
                <a:gd name="T23" fmla="*/ 1271 h 1739"/>
                <a:gd name="T24" fmla="*/ 1077 w 2014"/>
                <a:gd name="T25" fmla="*/ 1362 h 1739"/>
                <a:gd name="T26" fmla="*/ 996 w 2014"/>
                <a:gd name="T27" fmla="*/ 1468 h 1739"/>
                <a:gd name="T28" fmla="*/ 953 w 2014"/>
                <a:gd name="T29" fmla="*/ 1495 h 1739"/>
                <a:gd name="T30" fmla="*/ 1124 w 2014"/>
                <a:gd name="T31" fmla="*/ 1558 h 1739"/>
                <a:gd name="T32" fmla="*/ 1256 w 2014"/>
                <a:gd name="T33" fmla="*/ 1489 h 1739"/>
                <a:gd name="T34" fmla="*/ 1410 w 2014"/>
                <a:gd name="T35" fmla="*/ 1610 h 1739"/>
                <a:gd name="T36" fmla="*/ 1540 w 2014"/>
                <a:gd name="T37" fmla="*/ 1739 h 1739"/>
                <a:gd name="T38" fmla="*/ 1650 w 2014"/>
                <a:gd name="T39" fmla="*/ 1602 h 1739"/>
                <a:gd name="T40" fmla="*/ 1719 w 2014"/>
                <a:gd name="T41" fmla="*/ 1507 h 1739"/>
                <a:gd name="T42" fmla="*/ 1699 w 2014"/>
                <a:gd name="T43" fmla="*/ 1395 h 1739"/>
                <a:gd name="T44" fmla="*/ 1723 w 2014"/>
                <a:gd name="T45" fmla="*/ 1363 h 1739"/>
                <a:gd name="T46" fmla="*/ 1725 w 2014"/>
                <a:gd name="T47" fmla="*/ 1340 h 1739"/>
                <a:gd name="T48" fmla="*/ 1725 w 2014"/>
                <a:gd name="T49" fmla="*/ 1306 h 1739"/>
                <a:gd name="T50" fmla="*/ 1888 w 2014"/>
                <a:gd name="T51" fmla="*/ 1316 h 1739"/>
                <a:gd name="T52" fmla="*/ 2000 w 2014"/>
                <a:gd name="T53" fmla="*/ 1206 h 1739"/>
                <a:gd name="T54" fmla="*/ 2002 w 2014"/>
                <a:gd name="T55" fmla="*/ 1068 h 1739"/>
                <a:gd name="T56" fmla="*/ 1809 w 2014"/>
                <a:gd name="T57" fmla="*/ 962 h 1739"/>
                <a:gd name="T58" fmla="*/ 1713 w 2014"/>
                <a:gd name="T59" fmla="*/ 1023 h 1739"/>
                <a:gd name="T60" fmla="*/ 1774 w 2014"/>
                <a:gd name="T61" fmla="*/ 1157 h 1739"/>
                <a:gd name="T62" fmla="*/ 1713 w 2014"/>
                <a:gd name="T63" fmla="*/ 1259 h 1739"/>
                <a:gd name="T64" fmla="*/ 1589 w 2014"/>
                <a:gd name="T65" fmla="*/ 1206 h 1739"/>
                <a:gd name="T66" fmla="*/ 1563 w 2014"/>
                <a:gd name="T67" fmla="*/ 1104 h 1739"/>
                <a:gd name="T68" fmla="*/ 1475 w 2014"/>
                <a:gd name="T69" fmla="*/ 970 h 1739"/>
                <a:gd name="T70" fmla="*/ 1365 w 2014"/>
                <a:gd name="T71" fmla="*/ 911 h 1739"/>
                <a:gd name="T72" fmla="*/ 1370 w 2014"/>
                <a:gd name="T73" fmla="*/ 732 h 1739"/>
                <a:gd name="T74" fmla="*/ 1250 w 2014"/>
                <a:gd name="T75" fmla="*/ 592 h 1739"/>
                <a:gd name="T76" fmla="*/ 937 w 2014"/>
                <a:gd name="T77" fmla="*/ 641 h 1739"/>
                <a:gd name="T78" fmla="*/ 798 w 2014"/>
                <a:gd name="T79" fmla="*/ 509 h 1739"/>
                <a:gd name="T80" fmla="*/ 872 w 2014"/>
                <a:gd name="T81" fmla="*/ 362 h 1739"/>
                <a:gd name="T82" fmla="*/ 652 w 2014"/>
                <a:gd name="T83" fmla="*/ 399 h 1739"/>
                <a:gd name="T84" fmla="*/ 496 w 2014"/>
                <a:gd name="T85" fmla="*/ 208 h 1739"/>
                <a:gd name="T86" fmla="*/ 463 w 2014"/>
                <a:gd name="T87" fmla="*/ 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rgbClr val="6E5118"/>
              </a:solidFill>
              <a:prstDash val="solid"/>
              <a:round/>
              <a:headEnd/>
              <a:tailEnd/>
            </a:ln>
          </p:spPr>
          <p:txBody>
            <a:bodyPr/>
            <a:lstStyle/>
            <a:p>
              <a:endParaRPr lang="zh-CN" altLang="en-US"/>
            </a:p>
          </p:txBody>
        </p:sp>
        <p:sp>
          <p:nvSpPr>
            <p:cNvPr id="51" name="Freeform 108"/>
            <p:cNvSpPr>
              <a:spLocks/>
            </p:cNvSpPr>
            <p:nvPr/>
          </p:nvSpPr>
          <p:spPr bwMode="gray">
            <a:xfrm>
              <a:off x="2016" y="1899"/>
              <a:ext cx="1007" cy="870"/>
            </a:xfrm>
            <a:custGeom>
              <a:avLst/>
              <a:gdLst>
                <a:gd name="T0" fmla="*/ 365 w 2014"/>
                <a:gd name="T1" fmla="*/ 51 h 1739"/>
                <a:gd name="T2" fmla="*/ 264 w 2014"/>
                <a:gd name="T3" fmla="*/ 149 h 1739"/>
                <a:gd name="T4" fmla="*/ 0 w 2014"/>
                <a:gd name="T5" fmla="*/ 307 h 1739"/>
                <a:gd name="T6" fmla="*/ 180 w 2014"/>
                <a:gd name="T7" fmla="*/ 614 h 1739"/>
                <a:gd name="T8" fmla="*/ 357 w 2014"/>
                <a:gd name="T9" fmla="*/ 681 h 1739"/>
                <a:gd name="T10" fmla="*/ 559 w 2014"/>
                <a:gd name="T11" fmla="*/ 637 h 1739"/>
                <a:gd name="T12" fmla="*/ 752 w 2014"/>
                <a:gd name="T13" fmla="*/ 708 h 1739"/>
                <a:gd name="T14" fmla="*/ 859 w 2014"/>
                <a:gd name="T15" fmla="*/ 771 h 1739"/>
                <a:gd name="T16" fmla="*/ 1032 w 2014"/>
                <a:gd name="T17" fmla="*/ 879 h 1739"/>
                <a:gd name="T18" fmla="*/ 1136 w 2014"/>
                <a:gd name="T19" fmla="*/ 946 h 1739"/>
                <a:gd name="T20" fmla="*/ 1203 w 2014"/>
                <a:gd name="T21" fmla="*/ 1100 h 1739"/>
                <a:gd name="T22" fmla="*/ 1132 w 2014"/>
                <a:gd name="T23" fmla="*/ 1271 h 1739"/>
                <a:gd name="T24" fmla="*/ 1077 w 2014"/>
                <a:gd name="T25" fmla="*/ 1362 h 1739"/>
                <a:gd name="T26" fmla="*/ 996 w 2014"/>
                <a:gd name="T27" fmla="*/ 1468 h 1739"/>
                <a:gd name="T28" fmla="*/ 953 w 2014"/>
                <a:gd name="T29" fmla="*/ 1495 h 1739"/>
                <a:gd name="T30" fmla="*/ 1124 w 2014"/>
                <a:gd name="T31" fmla="*/ 1558 h 1739"/>
                <a:gd name="T32" fmla="*/ 1256 w 2014"/>
                <a:gd name="T33" fmla="*/ 1489 h 1739"/>
                <a:gd name="T34" fmla="*/ 1410 w 2014"/>
                <a:gd name="T35" fmla="*/ 1610 h 1739"/>
                <a:gd name="T36" fmla="*/ 1540 w 2014"/>
                <a:gd name="T37" fmla="*/ 1739 h 1739"/>
                <a:gd name="T38" fmla="*/ 1650 w 2014"/>
                <a:gd name="T39" fmla="*/ 1602 h 1739"/>
                <a:gd name="T40" fmla="*/ 1719 w 2014"/>
                <a:gd name="T41" fmla="*/ 1507 h 1739"/>
                <a:gd name="T42" fmla="*/ 1699 w 2014"/>
                <a:gd name="T43" fmla="*/ 1395 h 1739"/>
                <a:gd name="T44" fmla="*/ 1723 w 2014"/>
                <a:gd name="T45" fmla="*/ 1363 h 1739"/>
                <a:gd name="T46" fmla="*/ 1725 w 2014"/>
                <a:gd name="T47" fmla="*/ 1340 h 1739"/>
                <a:gd name="T48" fmla="*/ 1725 w 2014"/>
                <a:gd name="T49" fmla="*/ 1306 h 1739"/>
                <a:gd name="T50" fmla="*/ 1888 w 2014"/>
                <a:gd name="T51" fmla="*/ 1316 h 1739"/>
                <a:gd name="T52" fmla="*/ 2000 w 2014"/>
                <a:gd name="T53" fmla="*/ 1206 h 1739"/>
                <a:gd name="T54" fmla="*/ 2002 w 2014"/>
                <a:gd name="T55" fmla="*/ 1068 h 1739"/>
                <a:gd name="T56" fmla="*/ 1809 w 2014"/>
                <a:gd name="T57" fmla="*/ 962 h 1739"/>
                <a:gd name="T58" fmla="*/ 1713 w 2014"/>
                <a:gd name="T59" fmla="*/ 1023 h 1739"/>
                <a:gd name="T60" fmla="*/ 1774 w 2014"/>
                <a:gd name="T61" fmla="*/ 1157 h 1739"/>
                <a:gd name="T62" fmla="*/ 1713 w 2014"/>
                <a:gd name="T63" fmla="*/ 1259 h 1739"/>
                <a:gd name="T64" fmla="*/ 1589 w 2014"/>
                <a:gd name="T65" fmla="*/ 1206 h 1739"/>
                <a:gd name="T66" fmla="*/ 1563 w 2014"/>
                <a:gd name="T67" fmla="*/ 1104 h 1739"/>
                <a:gd name="T68" fmla="*/ 1475 w 2014"/>
                <a:gd name="T69" fmla="*/ 970 h 1739"/>
                <a:gd name="T70" fmla="*/ 1365 w 2014"/>
                <a:gd name="T71" fmla="*/ 911 h 1739"/>
                <a:gd name="T72" fmla="*/ 1370 w 2014"/>
                <a:gd name="T73" fmla="*/ 732 h 1739"/>
                <a:gd name="T74" fmla="*/ 1250 w 2014"/>
                <a:gd name="T75" fmla="*/ 592 h 1739"/>
                <a:gd name="T76" fmla="*/ 937 w 2014"/>
                <a:gd name="T77" fmla="*/ 641 h 1739"/>
                <a:gd name="T78" fmla="*/ 798 w 2014"/>
                <a:gd name="T79" fmla="*/ 509 h 1739"/>
                <a:gd name="T80" fmla="*/ 872 w 2014"/>
                <a:gd name="T81" fmla="*/ 362 h 1739"/>
                <a:gd name="T82" fmla="*/ 652 w 2014"/>
                <a:gd name="T83" fmla="*/ 399 h 1739"/>
                <a:gd name="T84" fmla="*/ 496 w 2014"/>
                <a:gd name="T85" fmla="*/ 208 h 1739"/>
                <a:gd name="T86" fmla="*/ 463 w 2014"/>
                <a:gd name="T87" fmla="*/ 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rgbClr val="6E5118"/>
              </a:solidFill>
              <a:prstDash val="solid"/>
              <a:round/>
              <a:headEnd/>
              <a:tailEnd/>
            </a:ln>
          </p:spPr>
          <p:txBody>
            <a:bodyPr/>
            <a:lstStyle/>
            <a:p>
              <a:endParaRPr lang="zh-CN" altLang="en-US"/>
            </a:p>
          </p:txBody>
        </p:sp>
        <p:sp>
          <p:nvSpPr>
            <p:cNvPr id="52" name="Freeform 109"/>
            <p:cNvSpPr>
              <a:spLocks/>
            </p:cNvSpPr>
            <p:nvPr/>
          </p:nvSpPr>
          <p:spPr bwMode="gray">
            <a:xfrm>
              <a:off x="1694" y="2177"/>
              <a:ext cx="936" cy="666"/>
            </a:xfrm>
            <a:custGeom>
              <a:avLst/>
              <a:gdLst>
                <a:gd name="T0" fmla="*/ 1779 w 1872"/>
                <a:gd name="T1" fmla="*/ 1102 h 1330"/>
                <a:gd name="T2" fmla="*/ 1702 w 1872"/>
                <a:gd name="T3" fmla="*/ 1115 h 1330"/>
                <a:gd name="T4" fmla="*/ 1586 w 1872"/>
                <a:gd name="T5" fmla="*/ 1114 h 1330"/>
                <a:gd name="T6" fmla="*/ 1521 w 1872"/>
                <a:gd name="T7" fmla="*/ 1180 h 1330"/>
                <a:gd name="T8" fmla="*/ 1372 w 1872"/>
                <a:gd name="T9" fmla="*/ 1094 h 1330"/>
                <a:gd name="T10" fmla="*/ 1232 w 1872"/>
                <a:gd name="T11" fmla="*/ 1072 h 1330"/>
                <a:gd name="T12" fmla="*/ 1100 w 1872"/>
                <a:gd name="T13" fmla="*/ 1090 h 1330"/>
                <a:gd name="T14" fmla="*/ 1045 w 1872"/>
                <a:gd name="T15" fmla="*/ 1149 h 1330"/>
                <a:gd name="T16" fmla="*/ 1039 w 1872"/>
                <a:gd name="T17" fmla="*/ 1234 h 1330"/>
                <a:gd name="T18" fmla="*/ 897 w 1872"/>
                <a:gd name="T19" fmla="*/ 1314 h 1330"/>
                <a:gd name="T20" fmla="*/ 813 w 1872"/>
                <a:gd name="T21" fmla="*/ 1251 h 1330"/>
                <a:gd name="T22" fmla="*/ 618 w 1872"/>
                <a:gd name="T23" fmla="*/ 1147 h 1330"/>
                <a:gd name="T24" fmla="*/ 452 w 1872"/>
                <a:gd name="T25" fmla="*/ 1117 h 1330"/>
                <a:gd name="T26" fmla="*/ 338 w 1872"/>
                <a:gd name="T27" fmla="*/ 1092 h 1330"/>
                <a:gd name="T28" fmla="*/ 256 w 1872"/>
                <a:gd name="T29" fmla="*/ 1054 h 1330"/>
                <a:gd name="T30" fmla="*/ 112 w 1872"/>
                <a:gd name="T31" fmla="*/ 1023 h 1330"/>
                <a:gd name="T32" fmla="*/ 6 w 1872"/>
                <a:gd name="T33" fmla="*/ 822 h 1330"/>
                <a:gd name="T34" fmla="*/ 45 w 1872"/>
                <a:gd name="T35" fmla="*/ 738 h 1330"/>
                <a:gd name="T36" fmla="*/ 77 w 1872"/>
                <a:gd name="T37" fmla="*/ 594 h 1330"/>
                <a:gd name="T38" fmla="*/ 43 w 1872"/>
                <a:gd name="T39" fmla="*/ 529 h 1330"/>
                <a:gd name="T40" fmla="*/ 77 w 1872"/>
                <a:gd name="T41" fmla="*/ 466 h 1330"/>
                <a:gd name="T42" fmla="*/ 244 w 1872"/>
                <a:gd name="T43" fmla="*/ 466 h 1330"/>
                <a:gd name="T44" fmla="*/ 212 w 1872"/>
                <a:gd name="T45" fmla="*/ 383 h 1330"/>
                <a:gd name="T46" fmla="*/ 293 w 1872"/>
                <a:gd name="T47" fmla="*/ 299 h 1330"/>
                <a:gd name="T48" fmla="*/ 179 w 1872"/>
                <a:gd name="T49" fmla="*/ 126 h 1330"/>
                <a:gd name="T50" fmla="*/ 393 w 1872"/>
                <a:gd name="T51" fmla="*/ 70 h 1330"/>
                <a:gd name="T52" fmla="*/ 533 w 1872"/>
                <a:gd name="T53" fmla="*/ 37 h 1330"/>
                <a:gd name="T54" fmla="*/ 675 w 1872"/>
                <a:gd name="T55" fmla="*/ 13 h 1330"/>
                <a:gd name="T56" fmla="*/ 823 w 1872"/>
                <a:gd name="T57" fmla="*/ 57 h 1330"/>
                <a:gd name="T58" fmla="*/ 941 w 1872"/>
                <a:gd name="T59" fmla="*/ 127 h 1330"/>
                <a:gd name="T60" fmla="*/ 1075 w 1872"/>
                <a:gd name="T61" fmla="*/ 80 h 1330"/>
                <a:gd name="T62" fmla="*/ 1202 w 1872"/>
                <a:gd name="T63" fmla="*/ 80 h 1330"/>
                <a:gd name="T64" fmla="*/ 1319 w 1872"/>
                <a:gd name="T65" fmla="*/ 96 h 1330"/>
                <a:gd name="T66" fmla="*/ 1456 w 1872"/>
                <a:gd name="T67" fmla="*/ 112 h 1330"/>
                <a:gd name="T68" fmla="*/ 1502 w 1872"/>
                <a:gd name="T69" fmla="*/ 214 h 1330"/>
                <a:gd name="T70" fmla="*/ 1641 w 1872"/>
                <a:gd name="T71" fmla="*/ 320 h 1330"/>
                <a:gd name="T72" fmla="*/ 1702 w 1872"/>
                <a:gd name="T73" fmla="*/ 299 h 1330"/>
                <a:gd name="T74" fmla="*/ 1779 w 1872"/>
                <a:gd name="T75" fmla="*/ 389 h 1330"/>
                <a:gd name="T76" fmla="*/ 1824 w 1872"/>
                <a:gd name="T77" fmla="*/ 494 h 1330"/>
                <a:gd name="T78" fmla="*/ 1872 w 1872"/>
                <a:gd name="T79" fmla="*/ 572 h 1330"/>
                <a:gd name="T80" fmla="*/ 1775 w 1872"/>
                <a:gd name="T81" fmla="*/ 714 h 1330"/>
                <a:gd name="T82" fmla="*/ 1748 w 1872"/>
                <a:gd name="T83" fmla="*/ 801 h 1330"/>
                <a:gd name="T84" fmla="*/ 1726 w 1872"/>
                <a:gd name="T85" fmla="*/ 889 h 1330"/>
                <a:gd name="T86" fmla="*/ 1639 w 1872"/>
                <a:gd name="T87" fmla="*/ 911 h 1330"/>
                <a:gd name="T88" fmla="*/ 1586 w 1872"/>
                <a:gd name="T89" fmla="*/ 887 h 1330"/>
                <a:gd name="T90" fmla="*/ 1661 w 1872"/>
                <a:gd name="T91" fmla="*/ 946 h 1330"/>
                <a:gd name="T92" fmla="*/ 1767 w 1872"/>
                <a:gd name="T93" fmla="*/ 1001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rgbClr val="6E5118"/>
              </a:solidFill>
              <a:prstDash val="solid"/>
              <a:round/>
              <a:headEnd/>
              <a:tailEnd/>
            </a:ln>
          </p:spPr>
          <p:txBody>
            <a:bodyPr/>
            <a:lstStyle/>
            <a:p>
              <a:endParaRPr lang="zh-CN" altLang="en-US"/>
            </a:p>
          </p:txBody>
        </p:sp>
        <p:sp>
          <p:nvSpPr>
            <p:cNvPr id="53" name="Freeform 110"/>
            <p:cNvSpPr>
              <a:spLocks/>
            </p:cNvSpPr>
            <p:nvPr/>
          </p:nvSpPr>
          <p:spPr bwMode="gray">
            <a:xfrm>
              <a:off x="1694" y="2177"/>
              <a:ext cx="936" cy="666"/>
            </a:xfrm>
            <a:custGeom>
              <a:avLst/>
              <a:gdLst>
                <a:gd name="T0" fmla="*/ 1779 w 1872"/>
                <a:gd name="T1" fmla="*/ 1102 h 1330"/>
                <a:gd name="T2" fmla="*/ 1702 w 1872"/>
                <a:gd name="T3" fmla="*/ 1115 h 1330"/>
                <a:gd name="T4" fmla="*/ 1586 w 1872"/>
                <a:gd name="T5" fmla="*/ 1114 h 1330"/>
                <a:gd name="T6" fmla="*/ 1521 w 1872"/>
                <a:gd name="T7" fmla="*/ 1180 h 1330"/>
                <a:gd name="T8" fmla="*/ 1372 w 1872"/>
                <a:gd name="T9" fmla="*/ 1094 h 1330"/>
                <a:gd name="T10" fmla="*/ 1232 w 1872"/>
                <a:gd name="T11" fmla="*/ 1072 h 1330"/>
                <a:gd name="T12" fmla="*/ 1100 w 1872"/>
                <a:gd name="T13" fmla="*/ 1090 h 1330"/>
                <a:gd name="T14" fmla="*/ 1045 w 1872"/>
                <a:gd name="T15" fmla="*/ 1149 h 1330"/>
                <a:gd name="T16" fmla="*/ 1039 w 1872"/>
                <a:gd name="T17" fmla="*/ 1234 h 1330"/>
                <a:gd name="T18" fmla="*/ 897 w 1872"/>
                <a:gd name="T19" fmla="*/ 1314 h 1330"/>
                <a:gd name="T20" fmla="*/ 813 w 1872"/>
                <a:gd name="T21" fmla="*/ 1251 h 1330"/>
                <a:gd name="T22" fmla="*/ 618 w 1872"/>
                <a:gd name="T23" fmla="*/ 1147 h 1330"/>
                <a:gd name="T24" fmla="*/ 452 w 1872"/>
                <a:gd name="T25" fmla="*/ 1117 h 1330"/>
                <a:gd name="T26" fmla="*/ 338 w 1872"/>
                <a:gd name="T27" fmla="*/ 1092 h 1330"/>
                <a:gd name="T28" fmla="*/ 256 w 1872"/>
                <a:gd name="T29" fmla="*/ 1054 h 1330"/>
                <a:gd name="T30" fmla="*/ 112 w 1872"/>
                <a:gd name="T31" fmla="*/ 1023 h 1330"/>
                <a:gd name="T32" fmla="*/ 6 w 1872"/>
                <a:gd name="T33" fmla="*/ 822 h 1330"/>
                <a:gd name="T34" fmla="*/ 45 w 1872"/>
                <a:gd name="T35" fmla="*/ 738 h 1330"/>
                <a:gd name="T36" fmla="*/ 77 w 1872"/>
                <a:gd name="T37" fmla="*/ 594 h 1330"/>
                <a:gd name="T38" fmla="*/ 43 w 1872"/>
                <a:gd name="T39" fmla="*/ 529 h 1330"/>
                <a:gd name="T40" fmla="*/ 77 w 1872"/>
                <a:gd name="T41" fmla="*/ 466 h 1330"/>
                <a:gd name="T42" fmla="*/ 244 w 1872"/>
                <a:gd name="T43" fmla="*/ 466 h 1330"/>
                <a:gd name="T44" fmla="*/ 212 w 1872"/>
                <a:gd name="T45" fmla="*/ 383 h 1330"/>
                <a:gd name="T46" fmla="*/ 293 w 1872"/>
                <a:gd name="T47" fmla="*/ 299 h 1330"/>
                <a:gd name="T48" fmla="*/ 179 w 1872"/>
                <a:gd name="T49" fmla="*/ 126 h 1330"/>
                <a:gd name="T50" fmla="*/ 393 w 1872"/>
                <a:gd name="T51" fmla="*/ 70 h 1330"/>
                <a:gd name="T52" fmla="*/ 533 w 1872"/>
                <a:gd name="T53" fmla="*/ 37 h 1330"/>
                <a:gd name="T54" fmla="*/ 675 w 1872"/>
                <a:gd name="T55" fmla="*/ 13 h 1330"/>
                <a:gd name="T56" fmla="*/ 823 w 1872"/>
                <a:gd name="T57" fmla="*/ 57 h 1330"/>
                <a:gd name="T58" fmla="*/ 941 w 1872"/>
                <a:gd name="T59" fmla="*/ 127 h 1330"/>
                <a:gd name="T60" fmla="*/ 1075 w 1872"/>
                <a:gd name="T61" fmla="*/ 80 h 1330"/>
                <a:gd name="T62" fmla="*/ 1202 w 1872"/>
                <a:gd name="T63" fmla="*/ 80 h 1330"/>
                <a:gd name="T64" fmla="*/ 1319 w 1872"/>
                <a:gd name="T65" fmla="*/ 96 h 1330"/>
                <a:gd name="T66" fmla="*/ 1456 w 1872"/>
                <a:gd name="T67" fmla="*/ 112 h 1330"/>
                <a:gd name="T68" fmla="*/ 1502 w 1872"/>
                <a:gd name="T69" fmla="*/ 214 h 1330"/>
                <a:gd name="T70" fmla="*/ 1641 w 1872"/>
                <a:gd name="T71" fmla="*/ 320 h 1330"/>
                <a:gd name="T72" fmla="*/ 1702 w 1872"/>
                <a:gd name="T73" fmla="*/ 299 h 1330"/>
                <a:gd name="T74" fmla="*/ 1779 w 1872"/>
                <a:gd name="T75" fmla="*/ 389 h 1330"/>
                <a:gd name="T76" fmla="*/ 1824 w 1872"/>
                <a:gd name="T77" fmla="*/ 494 h 1330"/>
                <a:gd name="T78" fmla="*/ 1872 w 1872"/>
                <a:gd name="T79" fmla="*/ 572 h 1330"/>
                <a:gd name="T80" fmla="*/ 1775 w 1872"/>
                <a:gd name="T81" fmla="*/ 714 h 1330"/>
                <a:gd name="T82" fmla="*/ 1748 w 1872"/>
                <a:gd name="T83" fmla="*/ 801 h 1330"/>
                <a:gd name="T84" fmla="*/ 1726 w 1872"/>
                <a:gd name="T85" fmla="*/ 889 h 1330"/>
                <a:gd name="T86" fmla="*/ 1639 w 1872"/>
                <a:gd name="T87" fmla="*/ 911 h 1330"/>
                <a:gd name="T88" fmla="*/ 1586 w 1872"/>
                <a:gd name="T89" fmla="*/ 887 h 1330"/>
                <a:gd name="T90" fmla="*/ 1661 w 1872"/>
                <a:gd name="T91" fmla="*/ 946 h 1330"/>
                <a:gd name="T92" fmla="*/ 1767 w 1872"/>
                <a:gd name="T93" fmla="*/ 1001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rgbClr val="6E5118"/>
              </a:solidFill>
              <a:prstDash val="solid"/>
              <a:round/>
              <a:headEnd/>
              <a:tailEnd/>
            </a:ln>
          </p:spPr>
          <p:txBody>
            <a:bodyPr/>
            <a:lstStyle/>
            <a:p>
              <a:endParaRPr lang="zh-CN" altLang="en-US"/>
            </a:p>
          </p:txBody>
        </p:sp>
        <p:sp>
          <p:nvSpPr>
            <p:cNvPr id="54" name="Freeform 111"/>
            <p:cNvSpPr>
              <a:spLocks/>
            </p:cNvSpPr>
            <p:nvPr/>
          </p:nvSpPr>
          <p:spPr bwMode="gray">
            <a:xfrm>
              <a:off x="2241" y="2635"/>
              <a:ext cx="911" cy="693"/>
            </a:xfrm>
            <a:custGeom>
              <a:avLst/>
              <a:gdLst>
                <a:gd name="T0" fmla="*/ 1203 w 1823"/>
                <a:gd name="T1" fmla="*/ 1096 h 1385"/>
                <a:gd name="T2" fmla="*/ 1138 w 1823"/>
                <a:gd name="T3" fmla="*/ 1047 h 1385"/>
                <a:gd name="T4" fmla="*/ 1077 w 1823"/>
                <a:gd name="T5" fmla="*/ 1061 h 1385"/>
                <a:gd name="T6" fmla="*/ 992 w 1823"/>
                <a:gd name="T7" fmla="*/ 996 h 1385"/>
                <a:gd name="T8" fmla="*/ 945 w 1823"/>
                <a:gd name="T9" fmla="*/ 939 h 1385"/>
                <a:gd name="T10" fmla="*/ 929 w 1823"/>
                <a:gd name="T11" fmla="*/ 982 h 1385"/>
                <a:gd name="T12" fmla="*/ 890 w 1823"/>
                <a:gd name="T13" fmla="*/ 1007 h 1385"/>
                <a:gd name="T14" fmla="*/ 874 w 1823"/>
                <a:gd name="T15" fmla="*/ 1078 h 1385"/>
                <a:gd name="T16" fmla="*/ 780 w 1823"/>
                <a:gd name="T17" fmla="*/ 1169 h 1385"/>
                <a:gd name="T18" fmla="*/ 805 w 1823"/>
                <a:gd name="T19" fmla="*/ 1271 h 1385"/>
                <a:gd name="T20" fmla="*/ 752 w 1823"/>
                <a:gd name="T21" fmla="*/ 1352 h 1385"/>
                <a:gd name="T22" fmla="*/ 670 w 1823"/>
                <a:gd name="T23" fmla="*/ 1377 h 1385"/>
                <a:gd name="T24" fmla="*/ 595 w 1823"/>
                <a:gd name="T25" fmla="*/ 1352 h 1385"/>
                <a:gd name="T26" fmla="*/ 528 w 1823"/>
                <a:gd name="T27" fmla="*/ 1206 h 1385"/>
                <a:gd name="T28" fmla="*/ 445 w 1823"/>
                <a:gd name="T29" fmla="*/ 1078 h 1385"/>
                <a:gd name="T30" fmla="*/ 362 w 1823"/>
                <a:gd name="T31" fmla="*/ 1025 h 1385"/>
                <a:gd name="T32" fmla="*/ 349 w 1823"/>
                <a:gd name="T33" fmla="*/ 954 h 1385"/>
                <a:gd name="T34" fmla="*/ 260 w 1823"/>
                <a:gd name="T35" fmla="*/ 1011 h 1385"/>
                <a:gd name="T36" fmla="*/ 215 w 1823"/>
                <a:gd name="T37" fmla="*/ 834 h 1385"/>
                <a:gd name="T38" fmla="*/ 205 w 1823"/>
                <a:gd name="T39" fmla="*/ 624 h 1385"/>
                <a:gd name="T40" fmla="*/ 160 w 1823"/>
                <a:gd name="T41" fmla="*/ 509 h 1385"/>
                <a:gd name="T42" fmla="*/ 199 w 1823"/>
                <a:gd name="T43" fmla="*/ 468 h 1385"/>
                <a:gd name="T44" fmla="*/ 105 w 1823"/>
                <a:gd name="T45" fmla="*/ 305 h 1385"/>
                <a:gd name="T46" fmla="*/ 8 w 1823"/>
                <a:gd name="T47" fmla="*/ 177 h 1385"/>
                <a:gd name="T48" fmla="*/ 140 w 1823"/>
                <a:gd name="T49" fmla="*/ 157 h 1385"/>
                <a:gd name="T50" fmla="*/ 280 w 1823"/>
                <a:gd name="T51" fmla="*/ 179 h 1385"/>
                <a:gd name="T52" fmla="*/ 429 w 1823"/>
                <a:gd name="T53" fmla="*/ 265 h 1385"/>
                <a:gd name="T54" fmla="*/ 496 w 1823"/>
                <a:gd name="T55" fmla="*/ 200 h 1385"/>
                <a:gd name="T56" fmla="*/ 610 w 1823"/>
                <a:gd name="T57" fmla="*/ 200 h 1385"/>
                <a:gd name="T58" fmla="*/ 687 w 1823"/>
                <a:gd name="T59" fmla="*/ 187 h 1385"/>
                <a:gd name="T60" fmla="*/ 673 w 1823"/>
                <a:gd name="T61" fmla="*/ 86 h 1385"/>
                <a:gd name="T62" fmla="*/ 774 w 1823"/>
                <a:gd name="T63" fmla="*/ 0 h 1385"/>
                <a:gd name="T64" fmla="*/ 833 w 1823"/>
                <a:gd name="T65" fmla="*/ 88 h 1385"/>
                <a:gd name="T66" fmla="*/ 961 w 1823"/>
                <a:gd name="T67" fmla="*/ 138 h 1385"/>
                <a:gd name="T68" fmla="*/ 1044 w 1823"/>
                <a:gd name="T69" fmla="*/ 260 h 1385"/>
                <a:gd name="T70" fmla="*/ 1138 w 1823"/>
                <a:gd name="T71" fmla="*/ 216 h 1385"/>
                <a:gd name="T72" fmla="*/ 1242 w 1823"/>
                <a:gd name="T73" fmla="*/ 254 h 1385"/>
                <a:gd name="T74" fmla="*/ 1433 w 1823"/>
                <a:gd name="T75" fmla="*/ 269 h 1385"/>
                <a:gd name="T76" fmla="*/ 1561 w 1823"/>
                <a:gd name="T77" fmla="*/ 291 h 1385"/>
                <a:gd name="T78" fmla="*/ 1679 w 1823"/>
                <a:gd name="T79" fmla="*/ 336 h 1385"/>
                <a:gd name="T80" fmla="*/ 1795 w 1823"/>
                <a:gd name="T81" fmla="*/ 356 h 1385"/>
                <a:gd name="T82" fmla="*/ 1821 w 1823"/>
                <a:gd name="T83" fmla="*/ 519 h 1385"/>
                <a:gd name="T84" fmla="*/ 1727 w 1823"/>
                <a:gd name="T85" fmla="*/ 576 h 1385"/>
                <a:gd name="T86" fmla="*/ 1587 w 1823"/>
                <a:gd name="T87" fmla="*/ 618 h 1385"/>
                <a:gd name="T88" fmla="*/ 1669 w 1823"/>
                <a:gd name="T89" fmla="*/ 771 h 1385"/>
                <a:gd name="T90" fmla="*/ 1732 w 1823"/>
                <a:gd name="T91" fmla="*/ 905 h 1385"/>
                <a:gd name="T92" fmla="*/ 1669 w 1823"/>
                <a:gd name="T93" fmla="*/ 984 h 1385"/>
                <a:gd name="T94" fmla="*/ 1591 w 1823"/>
                <a:gd name="T95" fmla="*/ 905 h 1385"/>
                <a:gd name="T96" fmla="*/ 1516 w 1823"/>
                <a:gd name="T97" fmla="*/ 856 h 1385"/>
                <a:gd name="T98" fmla="*/ 1445 w 1823"/>
                <a:gd name="T99" fmla="*/ 838 h 1385"/>
                <a:gd name="T100" fmla="*/ 1421 w 1823"/>
                <a:gd name="T101" fmla="*/ 895 h 1385"/>
                <a:gd name="T102" fmla="*/ 1378 w 1823"/>
                <a:gd name="T103" fmla="*/ 958 h 1385"/>
                <a:gd name="T104" fmla="*/ 1248 w 1823"/>
                <a:gd name="T105" fmla="*/ 907 h 1385"/>
                <a:gd name="T106" fmla="*/ 1201 w 1823"/>
                <a:gd name="T107" fmla="*/ 986 h 1385"/>
                <a:gd name="T108" fmla="*/ 1280 w 1823"/>
                <a:gd name="T109" fmla="*/ 1009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rgbClr val="6E5118"/>
              </a:solidFill>
              <a:prstDash val="solid"/>
              <a:round/>
              <a:headEnd/>
              <a:tailEnd/>
            </a:ln>
          </p:spPr>
          <p:txBody>
            <a:bodyPr/>
            <a:lstStyle/>
            <a:p>
              <a:endParaRPr lang="zh-CN" altLang="en-US"/>
            </a:p>
          </p:txBody>
        </p:sp>
        <p:sp>
          <p:nvSpPr>
            <p:cNvPr id="55" name="Freeform 112"/>
            <p:cNvSpPr>
              <a:spLocks/>
            </p:cNvSpPr>
            <p:nvPr/>
          </p:nvSpPr>
          <p:spPr bwMode="gray">
            <a:xfrm>
              <a:off x="2241" y="2635"/>
              <a:ext cx="911" cy="693"/>
            </a:xfrm>
            <a:custGeom>
              <a:avLst/>
              <a:gdLst>
                <a:gd name="T0" fmla="*/ 1203 w 1823"/>
                <a:gd name="T1" fmla="*/ 1096 h 1385"/>
                <a:gd name="T2" fmla="*/ 1138 w 1823"/>
                <a:gd name="T3" fmla="*/ 1047 h 1385"/>
                <a:gd name="T4" fmla="*/ 1077 w 1823"/>
                <a:gd name="T5" fmla="*/ 1061 h 1385"/>
                <a:gd name="T6" fmla="*/ 992 w 1823"/>
                <a:gd name="T7" fmla="*/ 996 h 1385"/>
                <a:gd name="T8" fmla="*/ 945 w 1823"/>
                <a:gd name="T9" fmla="*/ 939 h 1385"/>
                <a:gd name="T10" fmla="*/ 929 w 1823"/>
                <a:gd name="T11" fmla="*/ 982 h 1385"/>
                <a:gd name="T12" fmla="*/ 890 w 1823"/>
                <a:gd name="T13" fmla="*/ 1007 h 1385"/>
                <a:gd name="T14" fmla="*/ 874 w 1823"/>
                <a:gd name="T15" fmla="*/ 1078 h 1385"/>
                <a:gd name="T16" fmla="*/ 780 w 1823"/>
                <a:gd name="T17" fmla="*/ 1169 h 1385"/>
                <a:gd name="T18" fmla="*/ 805 w 1823"/>
                <a:gd name="T19" fmla="*/ 1271 h 1385"/>
                <a:gd name="T20" fmla="*/ 752 w 1823"/>
                <a:gd name="T21" fmla="*/ 1352 h 1385"/>
                <a:gd name="T22" fmla="*/ 670 w 1823"/>
                <a:gd name="T23" fmla="*/ 1377 h 1385"/>
                <a:gd name="T24" fmla="*/ 595 w 1823"/>
                <a:gd name="T25" fmla="*/ 1352 h 1385"/>
                <a:gd name="T26" fmla="*/ 528 w 1823"/>
                <a:gd name="T27" fmla="*/ 1206 h 1385"/>
                <a:gd name="T28" fmla="*/ 445 w 1823"/>
                <a:gd name="T29" fmla="*/ 1078 h 1385"/>
                <a:gd name="T30" fmla="*/ 362 w 1823"/>
                <a:gd name="T31" fmla="*/ 1025 h 1385"/>
                <a:gd name="T32" fmla="*/ 349 w 1823"/>
                <a:gd name="T33" fmla="*/ 954 h 1385"/>
                <a:gd name="T34" fmla="*/ 260 w 1823"/>
                <a:gd name="T35" fmla="*/ 1011 h 1385"/>
                <a:gd name="T36" fmla="*/ 215 w 1823"/>
                <a:gd name="T37" fmla="*/ 834 h 1385"/>
                <a:gd name="T38" fmla="*/ 205 w 1823"/>
                <a:gd name="T39" fmla="*/ 624 h 1385"/>
                <a:gd name="T40" fmla="*/ 160 w 1823"/>
                <a:gd name="T41" fmla="*/ 509 h 1385"/>
                <a:gd name="T42" fmla="*/ 199 w 1823"/>
                <a:gd name="T43" fmla="*/ 468 h 1385"/>
                <a:gd name="T44" fmla="*/ 105 w 1823"/>
                <a:gd name="T45" fmla="*/ 305 h 1385"/>
                <a:gd name="T46" fmla="*/ 8 w 1823"/>
                <a:gd name="T47" fmla="*/ 177 h 1385"/>
                <a:gd name="T48" fmla="*/ 140 w 1823"/>
                <a:gd name="T49" fmla="*/ 157 h 1385"/>
                <a:gd name="T50" fmla="*/ 280 w 1823"/>
                <a:gd name="T51" fmla="*/ 179 h 1385"/>
                <a:gd name="T52" fmla="*/ 429 w 1823"/>
                <a:gd name="T53" fmla="*/ 265 h 1385"/>
                <a:gd name="T54" fmla="*/ 496 w 1823"/>
                <a:gd name="T55" fmla="*/ 200 h 1385"/>
                <a:gd name="T56" fmla="*/ 610 w 1823"/>
                <a:gd name="T57" fmla="*/ 200 h 1385"/>
                <a:gd name="T58" fmla="*/ 687 w 1823"/>
                <a:gd name="T59" fmla="*/ 187 h 1385"/>
                <a:gd name="T60" fmla="*/ 673 w 1823"/>
                <a:gd name="T61" fmla="*/ 86 h 1385"/>
                <a:gd name="T62" fmla="*/ 774 w 1823"/>
                <a:gd name="T63" fmla="*/ 0 h 1385"/>
                <a:gd name="T64" fmla="*/ 833 w 1823"/>
                <a:gd name="T65" fmla="*/ 88 h 1385"/>
                <a:gd name="T66" fmla="*/ 961 w 1823"/>
                <a:gd name="T67" fmla="*/ 138 h 1385"/>
                <a:gd name="T68" fmla="*/ 1044 w 1823"/>
                <a:gd name="T69" fmla="*/ 260 h 1385"/>
                <a:gd name="T70" fmla="*/ 1138 w 1823"/>
                <a:gd name="T71" fmla="*/ 216 h 1385"/>
                <a:gd name="T72" fmla="*/ 1242 w 1823"/>
                <a:gd name="T73" fmla="*/ 254 h 1385"/>
                <a:gd name="T74" fmla="*/ 1433 w 1823"/>
                <a:gd name="T75" fmla="*/ 269 h 1385"/>
                <a:gd name="T76" fmla="*/ 1561 w 1823"/>
                <a:gd name="T77" fmla="*/ 291 h 1385"/>
                <a:gd name="T78" fmla="*/ 1679 w 1823"/>
                <a:gd name="T79" fmla="*/ 336 h 1385"/>
                <a:gd name="T80" fmla="*/ 1795 w 1823"/>
                <a:gd name="T81" fmla="*/ 356 h 1385"/>
                <a:gd name="T82" fmla="*/ 1821 w 1823"/>
                <a:gd name="T83" fmla="*/ 519 h 1385"/>
                <a:gd name="T84" fmla="*/ 1727 w 1823"/>
                <a:gd name="T85" fmla="*/ 576 h 1385"/>
                <a:gd name="T86" fmla="*/ 1587 w 1823"/>
                <a:gd name="T87" fmla="*/ 618 h 1385"/>
                <a:gd name="T88" fmla="*/ 1669 w 1823"/>
                <a:gd name="T89" fmla="*/ 771 h 1385"/>
                <a:gd name="T90" fmla="*/ 1732 w 1823"/>
                <a:gd name="T91" fmla="*/ 905 h 1385"/>
                <a:gd name="T92" fmla="*/ 1669 w 1823"/>
                <a:gd name="T93" fmla="*/ 984 h 1385"/>
                <a:gd name="T94" fmla="*/ 1591 w 1823"/>
                <a:gd name="T95" fmla="*/ 905 h 1385"/>
                <a:gd name="T96" fmla="*/ 1516 w 1823"/>
                <a:gd name="T97" fmla="*/ 856 h 1385"/>
                <a:gd name="T98" fmla="*/ 1445 w 1823"/>
                <a:gd name="T99" fmla="*/ 838 h 1385"/>
                <a:gd name="T100" fmla="*/ 1421 w 1823"/>
                <a:gd name="T101" fmla="*/ 895 h 1385"/>
                <a:gd name="T102" fmla="*/ 1378 w 1823"/>
                <a:gd name="T103" fmla="*/ 958 h 1385"/>
                <a:gd name="T104" fmla="*/ 1248 w 1823"/>
                <a:gd name="T105" fmla="*/ 907 h 1385"/>
                <a:gd name="T106" fmla="*/ 1201 w 1823"/>
                <a:gd name="T107" fmla="*/ 986 h 1385"/>
                <a:gd name="T108" fmla="*/ 1280 w 1823"/>
                <a:gd name="T109" fmla="*/ 1009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rgbClr val="6E5118"/>
              </a:solidFill>
              <a:prstDash val="solid"/>
              <a:round/>
              <a:headEnd/>
              <a:tailEnd/>
            </a:ln>
          </p:spPr>
          <p:txBody>
            <a:bodyPr/>
            <a:lstStyle/>
            <a:p>
              <a:endParaRPr lang="zh-CN" altLang="en-US"/>
            </a:p>
          </p:txBody>
        </p:sp>
        <p:sp>
          <p:nvSpPr>
            <p:cNvPr id="56" name="Freeform 113"/>
            <p:cNvSpPr>
              <a:spLocks/>
            </p:cNvSpPr>
            <p:nvPr/>
          </p:nvSpPr>
          <p:spPr bwMode="gray">
            <a:xfrm>
              <a:off x="2685" y="3045"/>
              <a:ext cx="453" cy="398"/>
            </a:xfrm>
            <a:custGeom>
              <a:avLst/>
              <a:gdLst>
                <a:gd name="T0" fmla="*/ 884 w 907"/>
                <a:gd name="T1" fmla="*/ 339 h 796"/>
                <a:gd name="T2" fmla="*/ 884 w 907"/>
                <a:gd name="T3" fmla="*/ 424 h 796"/>
                <a:gd name="T4" fmla="*/ 907 w 907"/>
                <a:gd name="T5" fmla="*/ 520 h 796"/>
                <a:gd name="T6" fmla="*/ 870 w 907"/>
                <a:gd name="T7" fmla="*/ 555 h 796"/>
                <a:gd name="T8" fmla="*/ 837 w 907"/>
                <a:gd name="T9" fmla="*/ 607 h 796"/>
                <a:gd name="T10" fmla="*/ 783 w 907"/>
                <a:gd name="T11" fmla="*/ 640 h 796"/>
                <a:gd name="T12" fmla="*/ 717 w 907"/>
                <a:gd name="T13" fmla="*/ 636 h 796"/>
                <a:gd name="T14" fmla="*/ 663 w 907"/>
                <a:gd name="T15" fmla="*/ 695 h 796"/>
                <a:gd name="T16" fmla="*/ 600 w 907"/>
                <a:gd name="T17" fmla="*/ 670 h 796"/>
                <a:gd name="T18" fmla="*/ 539 w 907"/>
                <a:gd name="T19" fmla="*/ 654 h 796"/>
                <a:gd name="T20" fmla="*/ 480 w 907"/>
                <a:gd name="T21" fmla="*/ 695 h 796"/>
                <a:gd name="T22" fmla="*/ 421 w 907"/>
                <a:gd name="T23" fmla="*/ 735 h 796"/>
                <a:gd name="T24" fmla="*/ 392 w 907"/>
                <a:gd name="T25" fmla="*/ 782 h 796"/>
                <a:gd name="T26" fmla="*/ 283 w 907"/>
                <a:gd name="T27" fmla="*/ 740 h 796"/>
                <a:gd name="T28" fmla="*/ 193 w 907"/>
                <a:gd name="T29" fmla="*/ 794 h 796"/>
                <a:gd name="T30" fmla="*/ 179 w 907"/>
                <a:gd name="T31" fmla="*/ 746 h 796"/>
                <a:gd name="T32" fmla="*/ 136 w 907"/>
                <a:gd name="T33" fmla="*/ 672 h 796"/>
                <a:gd name="T34" fmla="*/ 165 w 907"/>
                <a:gd name="T35" fmla="*/ 504 h 796"/>
                <a:gd name="T36" fmla="*/ 108 w 907"/>
                <a:gd name="T37" fmla="*/ 465 h 796"/>
                <a:gd name="T38" fmla="*/ 26 w 907"/>
                <a:gd name="T39" fmla="*/ 473 h 796"/>
                <a:gd name="T40" fmla="*/ 0 w 907"/>
                <a:gd name="T41" fmla="*/ 390 h 796"/>
                <a:gd name="T42" fmla="*/ 85 w 907"/>
                <a:gd name="T43" fmla="*/ 351 h 796"/>
                <a:gd name="T44" fmla="*/ 122 w 907"/>
                <a:gd name="T45" fmla="*/ 341 h 796"/>
                <a:gd name="T46" fmla="*/ 238 w 907"/>
                <a:gd name="T47" fmla="*/ 331 h 796"/>
                <a:gd name="T48" fmla="*/ 315 w 907"/>
                <a:gd name="T49" fmla="*/ 276 h 796"/>
                <a:gd name="T50" fmla="*/ 392 w 907"/>
                <a:gd name="T51" fmla="*/ 189 h 796"/>
                <a:gd name="T52" fmla="*/ 313 w 907"/>
                <a:gd name="T53" fmla="*/ 166 h 796"/>
                <a:gd name="T54" fmla="*/ 360 w 907"/>
                <a:gd name="T55" fmla="*/ 87 h 796"/>
                <a:gd name="T56" fmla="*/ 490 w 907"/>
                <a:gd name="T57" fmla="*/ 138 h 796"/>
                <a:gd name="T58" fmla="*/ 531 w 907"/>
                <a:gd name="T59" fmla="*/ 75 h 796"/>
                <a:gd name="T60" fmla="*/ 557 w 907"/>
                <a:gd name="T61" fmla="*/ 18 h 796"/>
                <a:gd name="T62" fmla="*/ 628 w 907"/>
                <a:gd name="T63" fmla="*/ 36 h 796"/>
                <a:gd name="T64" fmla="*/ 703 w 907"/>
                <a:gd name="T65" fmla="*/ 85 h 796"/>
                <a:gd name="T66" fmla="*/ 781 w 907"/>
                <a:gd name="T67" fmla="*/ 164 h 796"/>
                <a:gd name="T68" fmla="*/ 864 w 907"/>
                <a:gd name="T69" fmla="*/ 209 h 796"/>
                <a:gd name="T70" fmla="*/ 833 w 907"/>
                <a:gd name="T71" fmla="*/ 309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rgbClr val="6E5118"/>
              </a:solidFill>
              <a:prstDash val="solid"/>
              <a:round/>
              <a:headEnd/>
              <a:tailEnd/>
            </a:ln>
          </p:spPr>
          <p:txBody>
            <a:bodyPr/>
            <a:lstStyle/>
            <a:p>
              <a:endParaRPr lang="zh-CN" altLang="en-US"/>
            </a:p>
          </p:txBody>
        </p:sp>
        <p:sp>
          <p:nvSpPr>
            <p:cNvPr id="57" name="Freeform 114"/>
            <p:cNvSpPr>
              <a:spLocks/>
            </p:cNvSpPr>
            <p:nvPr/>
          </p:nvSpPr>
          <p:spPr bwMode="gray">
            <a:xfrm>
              <a:off x="2685" y="3045"/>
              <a:ext cx="453" cy="398"/>
            </a:xfrm>
            <a:custGeom>
              <a:avLst/>
              <a:gdLst>
                <a:gd name="T0" fmla="*/ 884 w 907"/>
                <a:gd name="T1" fmla="*/ 339 h 796"/>
                <a:gd name="T2" fmla="*/ 884 w 907"/>
                <a:gd name="T3" fmla="*/ 424 h 796"/>
                <a:gd name="T4" fmla="*/ 907 w 907"/>
                <a:gd name="T5" fmla="*/ 520 h 796"/>
                <a:gd name="T6" fmla="*/ 870 w 907"/>
                <a:gd name="T7" fmla="*/ 555 h 796"/>
                <a:gd name="T8" fmla="*/ 837 w 907"/>
                <a:gd name="T9" fmla="*/ 607 h 796"/>
                <a:gd name="T10" fmla="*/ 783 w 907"/>
                <a:gd name="T11" fmla="*/ 640 h 796"/>
                <a:gd name="T12" fmla="*/ 717 w 907"/>
                <a:gd name="T13" fmla="*/ 636 h 796"/>
                <a:gd name="T14" fmla="*/ 663 w 907"/>
                <a:gd name="T15" fmla="*/ 695 h 796"/>
                <a:gd name="T16" fmla="*/ 600 w 907"/>
                <a:gd name="T17" fmla="*/ 670 h 796"/>
                <a:gd name="T18" fmla="*/ 539 w 907"/>
                <a:gd name="T19" fmla="*/ 654 h 796"/>
                <a:gd name="T20" fmla="*/ 480 w 907"/>
                <a:gd name="T21" fmla="*/ 695 h 796"/>
                <a:gd name="T22" fmla="*/ 421 w 907"/>
                <a:gd name="T23" fmla="*/ 735 h 796"/>
                <a:gd name="T24" fmla="*/ 392 w 907"/>
                <a:gd name="T25" fmla="*/ 782 h 796"/>
                <a:gd name="T26" fmla="*/ 283 w 907"/>
                <a:gd name="T27" fmla="*/ 740 h 796"/>
                <a:gd name="T28" fmla="*/ 193 w 907"/>
                <a:gd name="T29" fmla="*/ 794 h 796"/>
                <a:gd name="T30" fmla="*/ 179 w 907"/>
                <a:gd name="T31" fmla="*/ 746 h 796"/>
                <a:gd name="T32" fmla="*/ 136 w 907"/>
                <a:gd name="T33" fmla="*/ 672 h 796"/>
                <a:gd name="T34" fmla="*/ 165 w 907"/>
                <a:gd name="T35" fmla="*/ 504 h 796"/>
                <a:gd name="T36" fmla="*/ 108 w 907"/>
                <a:gd name="T37" fmla="*/ 465 h 796"/>
                <a:gd name="T38" fmla="*/ 26 w 907"/>
                <a:gd name="T39" fmla="*/ 473 h 796"/>
                <a:gd name="T40" fmla="*/ 0 w 907"/>
                <a:gd name="T41" fmla="*/ 390 h 796"/>
                <a:gd name="T42" fmla="*/ 85 w 907"/>
                <a:gd name="T43" fmla="*/ 351 h 796"/>
                <a:gd name="T44" fmla="*/ 122 w 907"/>
                <a:gd name="T45" fmla="*/ 341 h 796"/>
                <a:gd name="T46" fmla="*/ 238 w 907"/>
                <a:gd name="T47" fmla="*/ 331 h 796"/>
                <a:gd name="T48" fmla="*/ 315 w 907"/>
                <a:gd name="T49" fmla="*/ 276 h 796"/>
                <a:gd name="T50" fmla="*/ 392 w 907"/>
                <a:gd name="T51" fmla="*/ 189 h 796"/>
                <a:gd name="T52" fmla="*/ 313 w 907"/>
                <a:gd name="T53" fmla="*/ 166 h 796"/>
                <a:gd name="T54" fmla="*/ 360 w 907"/>
                <a:gd name="T55" fmla="*/ 87 h 796"/>
                <a:gd name="T56" fmla="*/ 490 w 907"/>
                <a:gd name="T57" fmla="*/ 138 h 796"/>
                <a:gd name="T58" fmla="*/ 531 w 907"/>
                <a:gd name="T59" fmla="*/ 75 h 796"/>
                <a:gd name="T60" fmla="*/ 557 w 907"/>
                <a:gd name="T61" fmla="*/ 18 h 796"/>
                <a:gd name="T62" fmla="*/ 628 w 907"/>
                <a:gd name="T63" fmla="*/ 36 h 796"/>
                <a:gd name="T64" fmla="*/ 703 w 907"/>
                <a:gd name="T65" fmla="*/ 85 h 796"/>
                <a:gd name="T66" fmla="*/ 781 w 907"/>
                <a:gd name="T67" fmla="*/ 164 h 796"/>
                <a:gd name="T68" fmla="*/ 864 w 907"/>
                <a:gd name="T69" fmla="*/ 209 h 796"/>
                <a:gd name="T70" fmla="*/ 833 w 907"/>
                <a:gd name="T71" fmla="*/ 309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rgbClr val="6E5118"/>
              </a:solidFill>
              <a:prstDash val="solid"/>
              <a:round/>
              <a:headEnd/>
              <a:tailEnd/>
            </a:ln>
          </p:spPr>
          <p:txBody>
            <a:bodyPr/>
            <a:lstStyle/>
            <a:p>
              <a:endParaRPr lang="zh-CN" altLang="en-US"/>
            </a:p>
          </p:txBody>
        </p:sp>
        <p:sp>
          <p:nvSpPr>
            <p:cNvPr id="58" name="Freeform 115"/>
            <p:cNvSpPr>
              <a:spLocks/>
            </p:cNvSpPr>
            <p:nvPr/>
          </p:nvSpPr>
          <p:spPr bwMode="gray">
            <a:xfrm>
              <a:off x="3094" y="2950"/>
              <a:ext cx="402" cy="458"/>
            </a:xfrm>
            <a:custGeom>
              <a:avLst/>
              <a:gdLst>
                <a:gd name="T0" fmla="*/ 746 w 805"/>
                <a:gd name="T1" fmla="*/ 177 h 917"/>
                <a:gd name="T2" fmla="*/ 766 w 805"/>
                <a:gd name="T3" fmla="*/ 251 h 917"/>
                <a:gd name="T4" fmla="*/ 740 w 805"/>
                <a:gd name="T5" fmla="*/ 299 h 917"/>
                <a:gd name="T6" fmla="*/ 707 w 805"/>
                <a:gd name="T7" fmla="*/ 322 h 917"/>
                <a:gd name="T8" fmla="*/ 685 w 805"/>
                <a:gd name="T9" fmla="*/ 393 h 917"/>
                <a:gd name="T10" fmla="*/ 736 w 805"/>
                <a:gd name="T11" fmla="*/ 446 h 917"/>
                <a:gd name="T12" fmla="*/ 746 w 805"/>
                <a:gd name="T13" fmla="*/ 531 h 917"/>
                <a:gd name="T14" fmla="*/ 787 w 805"/>
                <a:gd name="T15" fmla="*/ 557 h 917"/>
                <a:gd name="T16" fmla="*/ 805 w 805"/>
                <a:gd name="T17" fmla="*/ 627 h 917"/>
                <a:gd name="T18" fmla="*/ 777 w 805"/>
                <a:gd name="T19" fmla="*/ 688 h 917"/>
                <a:gd name="T20" fmla="*/ 781 w 805"/>
                <a:gd name="T21" fmla="*/ 747 h 917"/>
                <a:gd name="T22" fmla="*/ 724 w 805"/>
                <a:gd name="T23" fmla="*/ 777 h 917"/>
                <a:gd name="T24" fmla="*/ 673 w 805"/>
                <a:gd name="T25" fmla="*/ 747 h 917"/>
                <a:gd name="T26" fmla="*/ 573 w 805"/>
                <a:gd name="T27" fmla="*/ 816 h 917"/>
                <a:gd name="T28" fmla="*/ 518 w 805"/>
                <a:gd name="T29" fmla="*/ 824 h 917"/>
                <a:gd name="T30" fmla="*/ 518 w 805"/>
                <a:gd name="T31" fmla="*/ 881 h 917"/>
                <a:gd name="T32" fmla="*/ 492 w 805"/>
                <a:gd name="T33" fmla="*/ 895 h 917"/>
                <a:gd name="T34" fmla="*/ 457 w 805"/>
                <a:gd name="T35" fmla="*/ 895 h 917"/>
                <a:gd name="T36" fmla="*/ 419 w 805"/>
                <a:gd name="T37" fmla="*/ 917 h 917"/>
                <a:gd name="T38" fmla="*/ 419 w 805"/>
                <a:gd name="T39" fmla="*/ 873 h 917"/>
                <a:gd name="T40" fmla="*/ 403 w 805"/>
                <a:gd name="T41" fmla="*/ 848 h 917"/>
                <a:gd name="T42" fmla="*/ 333 w 805"/>
                <a:gd name="T43" fmla="*/ 850 h 917"/>
                <a:gd name="T44" fmla="*/ 384 w 805"/>
                <a:gd name="T45" fmla="*/ 787 h 917"/>
                <a:gd name="T46" fmla="*/ 388 w 805"/>
                <a:gd name="T47" fmla="*/ 726 h 917"/>
                <a:gd name="T48" fmla="*/ 362 w 805"/>
                <a:gd name="T49" fmla="*/ 706 h 917"/>
                <a:gd name="T50" fmla="*/ 362 w 805"/>
                <a:gd name="T51" fmla="*/ 647 h 917"/>
                <a:gd name="T52" fmla="*/ 329 w 805"/>
                <a:gd name="T53" fmla="*/ 637 h 917"/>
                <a:gd name="T54" fmla="*/ 297 w 805"/>
                <a:gd name="T55" fmla="*/ 655 h 917"/>
                <a:gd name="T56" fmla="*/ 256 w 805"/>
                <a:gd name="T57" fmla="*/ 643 h 917"/>
                <a:gd name="T58" fmla="*/ 214 w 805"/>
                <a:gd name="T59" fmla="*/ 700 h 917"/>
                <a:gd name="T60" fmla="*/ 191 w 805"/>
                <a:gd name="T61" fmla="*/ 673 h 917"/>
                <a:gd name="T62" fmla="*/ 163 w 805"/>
                <a:gd name="T63" fmla="*/ 667 h 917"/>
                <a:gd name="T64" fmla="*/ 148 w 805"/>
                <a:gd name="T65" fmla="*/ 714 h 917"/>
                <a:gd name="T66" fmla="*/ 88 w 805"/>
                <a:gd name="T67" fmla="*/ 708 h 917"/>
                <a:gd name="T68" fmla="*/ 61 w 805"/>
                <a:gd name="T69" fmla="*/ 667 h 917"/>
                <a:gd name="T70" fmla="*/ 65 w 805"/>
                <a:gd name="T71" fmla="*/ 614 h 917"/>
                <a:gd name="T72" fmla="*/ 86 w 805"/>
                <a:gd name="T73" fmla="*/ 562 h 917"/>
                <a:gd name="T74" fmla="*/ 65 w 805"/>
                <a:gd name="T75" fmla="*/ 529 h 917"/>
                <a:gd name="T76" fmla="*/ 0 w 805"/>
                <a:gd name="T77" fmla="*/ 523 h 917"/>
                <a:gd name="T78" fmla="*/ 14 w 805"/>
                <a:gd name="T79" fmla="*/ 499 h 917"/>
                <a:gd name="T80" fmla="*/ 63 w 805"/>
                <a:gd name="T81" fmla="*/ 468 h 917"/>
                <a:gd name="T82" fmla="*/ 24 w 805"/>
                <a:gd name="T83" fmla="*/ 326 h 917"/>
                <a:gd name="T84" fmla="*/ 25 w 805"/>
                <a:gd name="T85" fmla="*/ 275 h 917"/>
                <a:gd name="T86" fmla="*/ 14 w 805"/>
                <a:gd name="T87" fmla="*/ 185 h 917"/>
                <a:gd name="T88" fmla="*/ 41 w 805"/>
                <a:gd name="T89" fmla="*/ 120 h 917"/>
                <a:gd name="T90" fmla="*/ 100 w 805"/>
                <a:gd name="T91" fmla="*/ 68 h 917"/>
                <a:gd name="T92" fmla="*/ 199 w 805"/>
                <a:gd name="T93" fmla="*/ 84 h 917"/>
                <a:gd name="T94" fmla="*/ 212 w 805"/>
                <a:gd name="T95" fmla="*/ 59 h 917"/>
                <a:gd name="T96" fmla="*/ 183 w 805"/>
                <a:gd name="T97" fmla="*/ 17 h 917"/>
                <a:gd name="T98" fmla="*/ 252 w 805"/>
                <a:gd name="T99" fmla="*/ 0 h 917"/>
                <a:gd name="T100" fmla="*/ 340 w 805"/>
                <a:gd name="T101" fmla="*/ 27 h 917"/>
                <a:gd name="T102" fmla="*/ 411 w 805"/>
                <a:gd name="T103" fmla="*/ 31 h 917"/>
                <a:gd name="T104" fmla="*/ 468 w 805"/>
                <a:gd name="T105" fmla="*/ 70 h 917"/>
                <a:gd name="T106" fmla="*/ 529 w 805"/>
                <a:gd name="T107" fmla="*/ 35 h 917"/>
                <a:gd name="T108" fmla="*/ 561 w 805"/>
                <a:gd name="T109" fmla="*/ 41 h 917"/>
                <a:gd name="T110" fmla="*/ 567 w 805"/>
                <a:gd name="T111" fmla="*/ 74 h 917"/>
                <a:gd name="T112" fmla="*/ 638 w 805"/>
                <a:gd name="T113" fmla="*/ 25 h 917"/>
                <a:gd name="T114" fmla="*/ 671 w 805"/>
                <a:gd name="T115" fmla="*/ 59 h 917"/>
                <a:gd name="T116" fmla="*/ 665 w 805"/>
                <a:gd name="T117" fmla="*/ 112 h 917"/>
                <a:gd name="T118" fmla="*/ 712 w 805"/>
                <a:gd name="T119" fmla="*/ 126 h 917"/>
                <a:gd name="T120" fmla="*/ 746 w 805"/>
                <a:gd name="T121" fmla="*/ 17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rgbClr val="6E5118"/>
              </a:solidFill>
              <a:prstDash val="solid"/>
              <a:round/>
              <a:headEnd/>
              <a:tailEnd/>
            </a:ln>
          </p:spPr>
          <p:txBody>
            <a:bodyPr/>
            <a:lstStyle/>
            <a:p>
              <a:endParaRPr lang="zh-CN" altLang="en-US"/>
            </a:p>
          </p:txBody>
        </p:sp>
        <p:sp>
          <p:nvSpPr>
            <p:cNvPr id="59" name="Freeform 116"/>
            <p:cNvSpPr>
              <a:spLocks/>
            </p:cNvSpPr>
            <p:nvPr/>
          </p:nvSpPr>
          <p:spPr bwMode="gray">
            <a:xfrm>
              <a:off x="3094" y="2950"/>
              <a:ext cx="402" cy="458"/>
            </a:xfrm>
            <a:custGeom>
              <a:avLst/>
              <a:gdLst>
                <a:gd name="T0" fmla="*/ 746 w 805"/>
                <a:gd name="T1" fmla="*/ 177 h 917"/>
                <a:gd name="T2" fmla="*/ 766 w 805"/>
                <a:gd name="T3" fmla="*/ 251 h 917"/>
                <a:gd name="T4" fmla="*/ 740 w 805"/>
                <a:gd name="T5" fmla="*/ 299 h 917"/>
                <a:gd name="T6" fmla="*/ 707 w 805"/>
                <a:gd name="T7" fmla="*/ 322 h 917"/>
                <a:gd name="T8" fmla="*/ 685 w 805"/>
                <a:gd name="T9" fmla="*/ 393 h 917"/>
                <a:gd name="T10" fmla="*/ 736 w 805"/>
                <a:gd name="T11" fmla="*/ 446 h 917"/>
                <a:gd name="T12" fmla="*/ 746 w 805"/>
                <a:gd name="T13" fmla="*/ 531 h 917"/>
                <a:gd name="T14" fmla="*/ 787 w 805"/>
                <a:gd name="T15" fmla="*/ 557 h 917"/>
                <a:gd name="T16" fmla="*/ 805 w 805"/>
                <a:gd name="T17" fmla="*/ 627 h 917"/>
                <a:gd name="T18" fmla="*/ 777 w 805"/>
                <a:gd name="T19" fmla="*/ 688 h 917"/>
                <a:gd name="T20" fmla="*/ 781 w 805"/>
                <a:gd name="T21" fmla="*/ 747 h 917"/>
                <a:gd name="T22" fmla="*/ 724 w 805"/>
                <a:gd name="T23" fmla="*/ 777 h 917"/>
                <a:gd name="T24" fmla="*/ 673 w 805"/>
                <a:gd name="T25" fmla="*/ 747 h 917"/>
                <a:gd name="T26" fmla="*/ 573 w 805"/>
                <a:gd name="T27" fmla="*/ 816 h 917"/>
                <a:gd name="T28" fmla="*/ 518 w 805"/>
                <a:gd name="T29" fmla="*/ 824 h 917"/>
                <a:gd name="T30" fmla="*/ 518 w 805"/>
                <a:gd name="T31" fmla="*/ 881 h 917"/>
                <a:gd name="T32" fmla="*/ 492 w 805"/>
                <a:gd name="T33" fmla="*/ 895 h 917"/>
                <a:gd name="T34" fmla="*/ 457 w 805"/>
                <a:gd name="T35" fmla="*/ 895 h 917"/>
                <a:gd name="T36" fmla="*/ 419 w 805"/>
                <a:gd name="T37" fmla="*/ 917 h 917"/>
                <a:gd name="T38" fmla="*/ 419 w 805"/>
                <a:gd name="T39" fmla="*/ 873 h 917"/>
                <a:gd name="T40" fmla="*/ 403 w 805"/>
                <a:gd name="T41" fmla="*/ 848 h 917"/>
                <a:gd name="T42" fmla="*/ 333 w 805"/>
                <a:gd name="T43" fmla="*/ 850 h 917"/>
                <a:gd name="T44" fmla="*/ 384 w 805"/>
                <a:gd name="T45" fmla="*/ 787 h 917"/>
                <a:gd name="T46" fmla="*/ 388 w 805"/>
                <a:gd name="T47" fmla="*/ 726 h 917"/>
                <a:gd name="T48" fmla="*/ 362 w 805"/>
                <a:gd name="T49" fmla="*/ 706 h 917"/>
                <a:gd name="T50" fmla="*/ 362 w 805"/>
                <a:gd name="T51" fmla="*/ 647 h 917"/>
                <a:gd name="T52" fmla="*/ 329 w 805"/>
                <a:gd name="T53" fmla="*/ 637 h 917"/>
                <a:gd name="T54" fmla="*/ 297 w 805"/>
                <a:gd name="T55" fmla="*/ 655 h 917"/>
                <a:gd name="T56" fmla="*/ 256 w 805"/>
                <a:gd name="T57" fmla="*/ 643 h 917"/>
                <a:gd name="T58" fmla="*/ 214 w 805"/>
                <a:gd name="T59" fmla="*/ 700 h 917"/>
                <a:gd name="T60" fmla="*/ 191 w 805"/>
                <a:gd name="T61" fmla="*/ 673 h 917"/>
                <a:gd name="T62" fmla="*/ 163 w 805"/>
                <a:gd name="T63" fmla="*/ 667 h 917"/>
                <a:gd name="T64" fmla="*/ 148 w 805"/>
                <a:gd name="T65" fmla="*/ 714 h 917"/>
                <a:gd name="T66" fmla="*/ 88 w 805"/>
                <a:gd name="T67" fmla="*/ 708 h 917"/>
                <a:gd name="T68" fmla="*/ 61 w 805"/>
                <a:gd name="T69" fmla="*/ 667 h 917"/>
                <a:gd name="T70" fmla="*/ 65 w 805"/>
                <a:gd name="T71" fmla="*/ 614 h 917"/>
                <a:gd name="T72" fmla="*/ 86 w 805"/>
                <a:gd name="T73" fmla="*/ 562 h 917"/>
                <a:gd name="T74" fmla="*/ 65 w 805"/>
                <a:gd name="T75" fmla="*/ 529 h 917"/>
                <a:gd name="T76" fmla="*/ 0 w 805"/>
                <a:gd name="T77" fmla="*/ 523 h 917"/>
                <a:gd name="T78" fmla="*/ 14 w 805"/>
                <a:gd name="T79" fmla="*/ 499 h 917"/>
                <a:gd name="T80" fmla="*/ 63 w 805"/>
                <a:gd name="T81" fmla="*/ 468 h 917"/>
                <a:gd name="T82" fmla="*/ 24 w 805"/>
                <a:gd name="T83" fmla="*/ 326 h 917"/>
                <a:gd name="T84" fmla="*/ 25 w 805"/>
                <a:gd name="T85" fmla="*/ 275 h 917"/>
                <a:gd name="T86" fmla="*/ 14 w 805"/>
                <a:gd name="T87" fmla="*/ 185 h 917"/>
                <a:gd name="T88" fmla="*/ 41 w 805"/>
                <a:gd name="T89" fmla="*/ 120 h 917"/>
                <a:gd name="T90" fmla="*/ 100 w 805"/>
                <a:gd name="T91" fmla="*/ 68 h 917"/>
                <a:gd name="T92" fmla="*/ 199 w 805"/>
                <a:gd name="T93" fmla="*/ 84 h 917"/>
                <a:gd name="T94" fmla="*/ 212 w 805"/>
                <a:gd name="T95" fmla="*/ 59 h 917"/>
                <a:gd name="T96" fmla="*/ 183 w 805"/>
                <a:gd name="T97" fmla="*/ 17 h 917"/>
                <a:gd name="T98" fmla="*/ 252 w 805"/>
                <a:gd name="T99" fmla="*/ 0 h 917"/>
                <a:gd name="T100" fmla="*/ 340 w 805"/>
                <a:gd name="T101" fmla="*/ 27 h 917"/>
                <a:gd name="T102" fmla="*/ 411 w 805"/>
                <a:gd name="T103" fmla="*/ 31 h 917"/>
                <a:gd name="T104" fmla="*/ 468 w 805"/>
                <a:gd name="T105" fmla="*/ 70 h 917"/>
                <a:gd name="T106" fmla="*/ 529 w 805"/>
                <a:gd name="T107" fmla="*/ 35 h 917"/>
                <a:gd name="T108" fmla="*/ 561 w 805"/>
                <a:gd name="T109" fmla="*/ 41 h 917"/>
                <a:gd name="T110" fmla="*/ 567 w 805"/>
                <a:gd name="T111" fmla="*/ 74 h 917"/>
                <a:gd name="T112" fmla="*/ 638 w 805"/>
                <a:gd name="T113" fmla="*/ 25 h 917"/>
                <a:gd name="T114" fmla="*/ 671 w 805"/>
                <a:gd name="T115" fmla="*/ 59 h 917"/>
                <a:gd name="T116" fmla="*/ 665 w 805"/>
                <a:gd name="T117" fmla="*/ 112 h 917"/>
                <a:gd name="T118" fmla="*/ 712 w 805"/>
                <a:gd name="T119" fmla="*/ 126 h 917"/>
                <a:gd name="T120" fmla="*/ 746 w 805"/>
                <a:gd name="T121" fmla="*/ 17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rgbClr val="6E5118"/>
              </a:solidFill>
              <a:prstDash val="solid"/>
              <a:round/>
              <a:headEnd/>
              <a:tailEnd/>
            </a:ln>
          </p:spPr>
          <p:txBody>
            <a:bodyPr/>
            <a:lstStyle/>
            <a:p>
              <a:endParaRPr lang="zh-CN" altLang="en-US"/>
            </a:p>
          </p:txBody>
        </p:sp>
        <p:sp>
          <p:nvSpPr>
            <p:cNvPr id="60" name="Freeform 117"/>
            <p:cNvSpPr>
              <a:spLocks/>
            </p:cNvSpPr>
            <p:nvPr/>
          </p:nvSpPr>
          <p:spPr bwMode="gray">
            <a:xfrm>
              <a:off x="3436" y="2904"/>
              <a:ext cx="356" cy="491"/>
            </a:xfrm>
            <a:custGeom>
              <a:avLst/>
              <a:gdLst>
                <a:gd name="T0" fmla="*/ 77 w 711"/>
                <a:gd name="T1" fmla="*/ 173 h 982"/>
                <a:gd name="T2" fmla="*/ 27 w 711"/>
                <a:gd name="T3" fmla="*/ 219 h 982"/>
                <a:gd name="T4" fmla="*/ 61 w 711"/>
                <a:gd name="T5" fmla="*/ 270 h 982"/>
                <a:gd name="T6" fmla="*/ 81 w 711"/>
                <a:gd name="T7" fmla="*/ 344 h 982"/>
                <a:gd name="T8" fmla="*/ 55 w 711"/>
                <a:gd name="T9" fmla="*/ 392 h 982"/>
                <a:gd name="T10" fmla="*/ 22 w 711"/>
                <a:gd name="T11" fmla="*/ 415 h 982"/>
                <a:gd name="T12" fmla="*/ 0 w 711"/>
                <a:gd name="T13" fmla="*/ 486 h 982"/>
                <a:gd name="T14" fmla="*/ 51 w 711"/>
                <a:gd name="T15" fmla="*/ 539 h 982"/>
                <a:gd name="T16" fmla="*/ 61 w 711"/>
                <a:gd name="T17" fmla="*/ 624 h 982"/>
                <a:gd name="T18" fmla="*/ 102 w 711"/>
                <a:gd name="T19" fmla="*/ 650 h 982"/>
                <a:gd name="T20" fmla="*/ 120 w 711"/>
                <a:gd name="T21" fmla="*/ 716 h 982"/>
                <a:gd name="T22" fmla="*/ 92 w 711"/>
                <a:gd name="T23" fmla="*/ 783 h 982"/>
                <a:gd name="T24" fmla="*/ 96 w 711"/>
                <a:gd name="T25" fmla="*/ 840 h 982"/>
                <a:gd name="T26" fmla="*/ 128 w 711"/>
                <a:gd name="T27" fmla="*/ 860 h 982"/>
                <a:gd name="T28" fmla="*/ 197 w 711"/>
                <a:gd name="T29" fmla="*/ 833 h 982"/>
                <a:gd name="T30" fmla="*/ 224 w 711"/>
                <a:gd name="T31" fmla="*/ 858 h 982"/>
                <a:gd name="T32" fmla="*/ 185 w 711"/>
                <a:gd name="T33" fmla="*/ 927 h 982"/>
                <a:gd name="T34" fmla="*/ 155 w 711"/>
                <a:gd name="T35" fmla="*/ 961 h 982"/>
                <a:gd name="T36" fmla="*/ 183 w 711"/>
                <a:gd name="T37" fmla="*/ 982 h 982"/>
                <a:gd name="T38" fmla="*/ 327 w 711"/>
                <a:gd name="T39" fmla="*/ 923 h 982"/>
                <a:gd name="T40" fmla="*/ 382 w 711"/>
                <a:gd name="T41" fmla="*/ 949 h 982"/>
                <a:gd name="T42" fmla="*/ 403 w 711"/>
                <a:gd name="T43" fmla="*/ 888 h 982"/>
                <a:gd name="T44" fmla="*/ 398 w 711"/>
                <a:gd name="T45" fmla="*/ 833 h 982"/>
                <a:gd name="T46" fmla="*/ 425 w 711"/>
                <a:gd name="T47" fmla="*/ 726 h 982"/>
                <a:gd name="T48" fmla="*/ 459 w 711"/>
                <a:gd name="T49" fmla="*/ 677 h 982"/>
                <a:gd name="T50" fmla="*/ 457 w 711"/>
                <a:gd name="T51" fmla="*/ 628 h 982"/>
                <a:gd name="T52" fmla="*/ 476 w 711"/>
                <a:gd name="T53" fmla="*/ 604 h 982"/>
                <a:gd name="T54" fmla="*/ 462 w 711"/>
                <a:gd name="T55" fmla="*/ 569 h 982"/>
                <a:gd name="T56" fmla="*/ 468 w 711"/>
                <a:gd name="T57" fmla="*/ 518 h 982"/>
                <a:gd name="T58" fmla="*/ 525 w 711"/>
                <a:gd name="T59" fmla="*/ 496 h 982"/>
                <a:gd name="T60" fmla="*/ 535 w 711"/>
                <a:gd name="T61" fmla="*/ 423 h 982"/>
                <a:gd name="T62" fmla="*/ 539 w 711"/>
                <a:gd name="T63" fmla="*/ 368 h 982"/>
                <a:gd name="T64" fmla="*/ 569 w 711"/>
                <a:gd name="T65" fmla="*/ 346 h 982"/>
                <a:gd name="T66" fmla="*/ 602 w 711"/>
                <a:gd name="T67" fmla="*/ 346 h 982"/>
                <a:gd name="T68" fmla="*/ 653 w 711"/>
                <a:gd name="T69" fmla="*/ 317 h 982"/>
                <a:gd name="T70" fmla="*/ 697 w 711"/>
                <a:gd name="T71" fmla="*/ 297 h 982"/>
                <a:gd name="T72" fmla="*/ 697 w 711"/>
                <a:gd name="T73" fmla="*/ 256 h 982"/>
                <a:gd name="T74" fmla="*/ 711 w 711"/>
                <a:gd name="T75" fmla="*/ 254 h 982"/>
                <a:gd name="T76" fmla="*/ 697 w 711"/>
                <a:gd name="T77" fmla="*/ 193 h 982"/>
                <a:gd name="T78" fmla="*/ 620 w 711"/>
                <a:gd name="T79" fmla="*/ 134 h 982"/>
                <a:gd name="T80" fmla="*/ 638 w 711"/>
                <a:gd name="T81" fmla="*/ 73 h 982"/>
                <a:gd name="T82" fmla="*/ 612 w 711"/>
                <a:gd name="T83" fmla="*/ 57 h 982"/>
                <a:gd name="T84" fmla="*/ 535 w 711"/>
                <a:gd name="T85" fmla="*/ 55 h 982"/>
                <a:gd name="T86" fmla="*/ 506 w 711"/>
                <a:gd name="T87" fmla="*/ 20 h 982"/>
                <a:gd name="T88" fmla="*/ 447 w 711"/>
                <a:gd name="T89" fmla="*/ 81 h 982"/>
                <a:gd name="T90" fmla="*/ 407 w 711"/>
                <a:gd name="T91" fmla="*/ 67 h 982"/>
                <a:gd name="T92" fmla="*/ 439 w 711"/>
                <a:gd name="T93" fmla="*/ 28 h 982"/>
                <a:gd name="T94" fmla="*/ 417 w 711"/>
                <a:gd name="T95" fmla="*/ 0 h 982"/>
                <a:gd name="T96" fmla="*/ 384 w 711"/>
                <a:gd name="T97" fmla="*/ 14 h 982"/>
                <a:gd name="T98" fmla="*/ 348 w 711"/>
                <a:gd name="T99" fmla="*/ 59 h 982"/>
                <a:gd name="T100" fmla="*/ 331 w 711"/>
                <a:gd name="T101" fmla="*/ 55 h 982"/>
                <a:gd name="T102" fmla="*/ 301 w 711"/>
                <a:gd name="T103" fmla="*/ 81 h 982"/>
                <a:gd name="T104" fmla="*/ 250 w 711"/>
                <a:gd name="T105" fmla="*/ 61 h 982"/>
                <a:gd name="T106" fmla="*/ 214 w 711"/>
                <a:gd name="T107" fmla="*/ 98 h 982"/>
                <a:gd name="T108" fmla="*/ 183 w 711"/>
                <a:gd name="T109" fmla="*/ 108 h 982"/>
                <a:gd name="T110" fmla="*/ 140 w 711"/>
                <a:gd name="T111" fmla="*/ 159 h 982"/>
                <a:gd name="T112" fmla="*/ 77 w 711"/>
                <a:gd name="T113" fmla="*/ 17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rgbClr val="6E5118"/>
              </a:solidFill>
              <a:prstDash val="solid"/>
              <a:round/>
              <a:headEnd/>
              <a:tailEnd/>
            </a:ln>
          </p:spPr>
          <p:txBody>
            <a:bodyPr/>
            <a:lstStyle/>
            <a:p>
              <a:endParaRPr lang="zh-CN" altLang="en-US"/>
            </a:p>
          </p:txBody>
        </p:sp>
        <p:sp>
          <p:nvSpPr>
            <p:cNvPr id="61" name="Freeform 118"/>
            <p:cNvSpPr>
              <a:spLocks/>
            </p:cNvSpPr>
            <p:nvPr/>
          </p:nvSpPr>
          <p:spPr bwMode="gray">
            <a:xfrm>
              <a:off x="3436" y="2904"/>
              <a:ext cx="356" cy="491"/>
            </a:xfrm>
            <a:custGeom>
              <a:avLst/>
              <a:gdLst>
                <a:gd name="T0" fmla="*/ 77 w 711"/>
                <a:gd name="T1" fmla="*/ 173 h 982"/>
                <a:gd name="T2" fmla="*/ 27 w 711"/>
                <a:gd name="T3" fmla="*/ 219 h 982"/>
                <a:gd name="T4" fmla="*/ 61 w 711"/>
                <a:gd name="T5" fmla="*/ 270 h 982"/>
                <a:gd name="T6" fmla="*/ 81 w 711"/>
                <a:gd name="T7" fmla="*/ 344 h 982"/>
                <a:gd name="T8" fmla="*/ 55 w 711"/>
                <a:gd name="T9" fmla="*/ 392 h 982"/>
                <a:gd name="T10" fmla="*/ 22 w 711"/>
                <a:gd name="T11" fmla="*/ 415 h 982"/>
                <a:gd name="T12" fmla="*/ 0 w 711"/>
                <a:gd name="T13" fmla="*/ 486 h 982"/>
                <a:gd name="T14" fmla="*/ 51 w 711"/>
                <a:gd name="T15" fmla="*/ 539 h 982"/>
                <a:gd name="T16" fmla="*/ 61 w 711"/>
                <a:gd name="T17" fmla="*/ 624 h 982"/>
                <a:gd name="T18" fmla="*/ 102 w 711"/>
                <a:gd name="T19" fmla="*/ 650 h 982"/>
                <a:gd name="T20" fmla="*/ 120 w 711"/>
                <a:gd name="T21" fmla="*/ 716 h 982"/>
                <a:gd name="T22" fmla="*/ 92 w 711"/>
                <a:gd name="T23" fmla="*/ 783 h 982"/>
                <a:gd name="T24" fmla="*/ 96 w 711"/>
                <a:gd name="T25" fmla="*/ 840 h 982"/>
                <a:gd name="T26" fmla="*/ 128 w 711"/>
                <a:gd name="T27" fmla="*/ 860 h 982"/>
                <a:gd name="T28" fmla="*/ 197 w 711"/>
                <a:gd name="T29" fmla="*/ 833 h 982"/>
                <a:gd name="T30" fmla="*/ 224 w 711"/>
                <a:gd name="T31" fmla="*/ 858 h 982"/>
                <a:gd name="T32" fmla="*/ 185 w 711"/>
                <a:gd name="T33" fmla="*/ 927 h 982"/>
                <a:gd name="T34" fmla="*/ 155 w 711"/>
                <a:gd name="T35" fmla="*/ 961 h 982"/>
                <a:gd name="T36" fmla="*/ 183 w 711"/>
                <a:gd name="T37" fmla="*/ 982 h 982"/>
                <a:gd name="T38" fmla="*/ 327 w 711"/>
                <a:gd name="T39" fmla="*/ 923 h 982"/>
                <a:gd name="T40" fmla="*/ 382 w 711"/>
                <a:gd name="T41" fmla="*/ 949 h 982"/>
                <a:gd name="T42" fmla="*/ 403 w 711"/>
                <a:gd name="T43" fmla="*/ 888 h 982"/>
                <a:gd name="T44" fmla="*/ 398 w 711"/>
                <a:gd name="T45" fmla="*/ 833 h 982"/>
                <a:gd name="T46" fmla="*/ 425 w 711"/>
                <a:gd name="T47" fmla="*/ 726 h 982"/>
                <a:gd name="T48" fmla="*/ 459 w 711"/>
                <a:gd name="T49" fmla="*/ 677 h 982"/>
                <a:gd name="T50" fmla="*/ 457 w 711"/>
                <a:gd name="T51" fmla="*/ 628 h 982"/>
                <a:gd name="T52" fmla="*/ 476 w 711"/>
                <a:gd name="T53" fmla="*/ 604 h 982"/>
                <a:gd name="T54" fmla="*/ 462 w 711"/>
                <a:gd name="T55" fmla="*/ 569 h 982"/>
                <a:gd name="T56" fmla="*/ 468 w 711"/>
                <a:gd name="T57" fmla="*/ 518 h 982"/>
                <a:gd name="T58" fmla="*/ 525 w 711"/>
                <a:gd name="T59" fmla="*/ 496 h 982"/>
                <a:gd name="T60" fmla="*/ 535 w 711"/>
                <a:gd name="T61" fmla="*/ 423 h 982"/>
                <a:gd name="T62" fmla="*/ 539 w 711"/>
                <a:gd name="T63" fmla="*/ 368 h 982"/>
                <a:gd name="T64" fmla="*/ 569 w 711"/>
                <a:gd name="T65" fmla="*/ 346 h 982"/>
                <a:gd name="T66" fmla="*/ 602 w 711"/>
                <a:gd name="T67" fmla="*/ 346 h 982"/>
                <a:gd name="T68" fmla="*/ 653 w 711"/>
                <a:gd name="T69" fmla="*/ 317 h 982"/>
                <a:gd name="T70" fmla="*/ 697 w 711"/>
                <a:gd name="T71" fmla="*/ 297 h 982"/>
                <a:gd name="T72" fmla="*/ 697 w 711"/>
                <a:gd name="T73" fmla="*/ 256 h 982"/>
                <a:gd name="T74" fmla="*/ 711 w 711"/>
                <a:gd name="T75" fmla="*/ 254 h 982"/>
                <a:gd name="T76" fmla="*/ 697 w 711"/>
                <a:gd name="T77" fmla="*/ 193 h 982"/>
                <a:gd name="T78" fmla="*/ 620 w 711"/>
                <a:gd name="T79" fmla="*/ 134 h 982"/>
                <a:gd name="T80" fmla="*/ 638 w 711"/>
                <a:gd name="T81" fmla="*/ 73 h 982"/>
                <a:gd name="T82" fmla="*/ 612 w 711"/>
                <a:gd name="T83" fmla="*/ 57 h 982"/>
                <a:gd name="T84" fmla="*/ 535 w 711"/>
                <a:gd name="T85" fmla="*/ 55 h 982"/>
                <a:gd name="T86" fmla="*/ 506 w 711"/>
                <a:gd name="T87" fmla="*/ 20 h 982"/>
                <a:gd name="T88" fmla="*/ 447 w 711"/>
                <a:gd name="T89" fmla="*/ 81 h 982"/>
                <a:gd name="T90" fmla="*/ 407 w 711"/>
                <a:gd name="T91" fmla="*/ 67 h 982"/>
                <a:gd name="T92" fmla="*/ 439 w 711"/>
                <a:gd name="T93" fmla="*/ 28 h 982"/>
                <a:gd name="T94" fmla="*/ 417 w 711"/>
                <a:gd name="T95" fmla="*/ 0 h 982"/>
                <a:gd name="T96" fmla="*/ 384 w 711"/>
                <a:gd name="T97" fmla="*/ 14 h 982"/>
                <a:gd name="T98" fmla="*/ 348 w 711"/>
                <a:gd name="T99" fmla="*/ 59 h 982"/>
                <a:gd name="T100" fmla="*/ 331 w 711"/>
                <a:gd name="T101" fmla="*/ 55 h 982"/>
                <a:gd name="T102" fmla="*/ 301 w 711"/>
                <a:gd name="T103" fmla="*/ 81 h 982"/>
                <a:gd name="T104" fmla="*/ 250 w 711"/>
                <a:gd name="T105" fmla="*/ 61 h 982"/>
                <a:gd name="T106" fmla="*/ 214 w 711"/>
                <a:gd name="T107" fmla="*/ 98 h 982"/>
                <a:gd name="T108" fmla="*/ 183 w 711"/>
                <a:gd name="T109" fmla="*/ 108 h 982"/>
                <a:gd name="T110" fmla="*/ 140 w 711"/>
                <a:gd name="T111" fmla="*/ 159 h 982"/>
                <a:gd name="T112" fmla="*/ 77 w 711"/>
                <a:gd name="T113" fmla="*/ 17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rgbClr val="6E5118"/>
              </a:solidFill>
              <a:prstDash val="solid"/>
              <a:round/>
              <a:headEnd/>
              <a:tailEnd/>
            </a:ln>
          </p:spPr>
          <p:txBody>
            <a:bodyPr/>
            <a:lstStyle/>
            <a:p>
              <a:endParaRPr lang="zh-CN" altLang="en-US"/>
            </a:p>
          </p:txBody>
        </p:sp>
        <p:sp>
          <p:nvSpPr>
            <p:cNvPr id="62" name="Freeform 119"/>
            <p:cNvSpPr>
              <a:spLocks/>
            </p:cNvSpPr>
            <p:nvPr/>
          </p:nvSpPr>
          <p:spPr bwMode="gray">
            <a:xfrm>
              <a:off x="3477" y="2497"/>
              <a:ext cx="361" cy="447"/>
            </a:xfrm>
            <a:custGeom>
              <a:avLst/>
              <a:gdLst>
                <a:gd name="T0" fmla="*/ 74 w 722"/>
                <a:gd name="T1" fmla="*/ 591 h 894"/>
                <a:gd name="T2" fmla="*/ 94 w 722"/>
                <a:gd name="T3" fmla="*/ 620 h 894"/>
                <a:gd name="T4" fmla="*/ 133 w 722"/>
                <a:gd name="T5" fmla="*/ 652 h 894"/>
                <a:gd name="T6" fmla="*/ 165 w 722"/>
                <a:gd name="T7" fmla="*/ 650 h 894"/>
                <a:gd name="T8" fmla="*/ 202 w 722"/>
                <a:gd name="T9" fmla="*/ 669 h 894"/>
                <a:gd name="T10" fmla="*/ 202 w 722"/>
                <a:gd name="T11" fmla="*/ 766 h 894"/>
                <a:gd name="T12" fmla="*/ 234 w 722"/>
                <a:gd name="T13" fmla="*/ 807 h 894"/>
                <a:gd name="T14" fmla="*/ 250 w 722"/>
                <a:gd name="T15" fmla="*/ 868 h 894"/>
                <a:gd name="T16" fmla="*/ 267 w 722"/>
                <a:gd name="T17" fmla="*/ 872 h 894"/>
                <a:gd name="T18" fmla="*/ 303 w 722"/>
                <a:gd name="T19" fmla="*/ 827 h 894"/>
                <a:gd name="T20" fmla="*/ 338 w 722"/>
                <a:gd name="T21" fmla="*/ 815 h 894"/>
                <a:gd name="T22" fmla="*/ 358 w 722"/>
                <a:gd name="T23" fmla="*/ 841 h 894"/>
                <a:gd name="T24" fmla="*/ 326 w 722"/>
                <a:gd name="T25" fmla="*/ 878 h 894"/>
                <a:gd name="T26" fmla="*/ 366 w 722"/>
                <a:gd name="T27" fmla="*/ 894 h 894"/>
                <a:gd name="T28" fmla="*/ 425 w 722"/>
                <a:gd name="T29" fmla="*/ 833 h 894"/>
                <a:gd name="T30" fmla="*/ 454 w 722"/>
                <a:gd name="T31" fmla="*/ 868 h 894"/>
                <a:gd name="T32" fmla="*/ 531 w 722"/>
                <a:gd name="T33" fmla="*/ 870 h 894"/>
                <a:gd name="T34" fmla="*/ 557 w 722"/>
                <a:gd name="T35" fmla="*/ 886 h 894"/>
                <a:gd name="T36" fmla="*/ 616 w 722"/>
                <a:gd name="T37" fmla="*/ 825 h 894"/>
                <a:gd name="T38" fmla="*/ 645 w 722"/>
                <a:gd name="T39" fmla="*/ 752 h 894"/>
                <a:gd name="T40" fmla="*/ 673 w 722"/>
                <a:gd name="T41" fmla="*/ 709 h 894"/>
                <a:gd name="T42" fmla="*/ 704 w 722"/>
                <a:gd name="T43" fmla="*/ 697 h 894"/>
                <a:gd name="T44" fmla="*/ 683 w 722"/>
                <a:gd name="T45" fmla="*/ 654 h 894"/>
                <a:gd name="T46" fmla="*/ 722 w 722"/>
                <a:gd name="T47" fmla="*/ 604 h 894"/>
                <a:gd name="T48" fmla="*/ 720 w 722"/>
                <a:gd name="T49" fmla="*/ 563 h 894"/>
                <a:gd name="T50" fmla="*/ 689 w 722"/>
                <a:gd name="T51" fmla="*/ 567 h 894"/>
                <a:gd name="T52" fmla="*/ 647 w 722"/>
                <a:gd name="T53" fmla="*/ 551 h 894"/>
                <a:gd name="T54" fmla="*/ 598 w 722"/>
                <a:gd name="T55" fmla="*/ 567 h 894"/>
                <a:gd name="T56" fmla="*/ 588 w 722"/>
                <a:gd name="T57" fmla="*/ 508 h 894"/>
                <a:gd name="T58" fmla="*/ 533 w 722"/>
                <a:gd name="T59" fmla="*/ 482 h 894"/>
                <a:gd name="T60" fmla="*/ 521 w 722"/>
                <a:gd name="T61" fmla="*/ 429 h 894"/>
                <a:gd name="T62" fmla="*/ 549 w 722"/>
                <a:gd name="T63" fmla="*/ 386 h 894"/>
                <a:gd name="T64" fmla="*/ 496 w 722"/>
                <a:gd name="T65" fmla="*/ 331 h 894"/>
                <a:gd name="T66" fmla="*/ 431 w 722"/>
                <a:gd name="T67" fmla="*/ 252 h 894"/>
                <a:gd name="T68" fmla="*/ 435 w 722"/>
                <a:gd name="T69" fmla="*/ 185 h 894"/>
                <a:gd name="T70" fmla="*/ 403 w 722"/>
                <a:gd name="T71" fmla="*/ 166 h 894"/>
                <a:gd name="T72" fmla="*/ 374 w 722"/>
                <a:gd name="T73" fmla="*/ 173 h 894"/>
                <a:gd name="T74" fmla="*/ 358 w 722"/>
                <a:gd name="T75" fmla="*/ 138 h 894"/>
                <a:gd name="T76" fmla="*/ 291 w 722"/>
                <a:gd name="T77" fmla="*/ 136 h 894"/>
                <a:gd name="T78" fmla="*/ 305 w 722"/>
                <a:gd name="T79" fmla="*/ 47 h 894"/>
                <a:gd name="T80" fmla="*/ 273 w 722"/>
                <a:gd name="T81" fmla="*/ 61 h 894"/>
                <a:gd name="T82" fmla="*/ 214 w 722"/>
                <a:gd name="T83" fmla="*/ 0 h 894"/>
                <a:gd name="T84" fmla="*/ 177 w 722"/>
                <a:gd name="T85" fmla="*/ 16 h 894"/>
                <a:gd name="T86" fmla="*/ 157 w 722"/>
                <a:gd name="T87" fmla="*/ 63 h 894"/>
                <a:gd name="T88" fmla="*/ 137 w 722"/>
                <a:gd name="T89" fmla="*/ 67 h 894"/>
                <a:gd name="T90" fmla="*/ 149 w 722"/>
                <a:gd name="T91" fmla="*/ 101 h 894"/>
                <a:gd name="T92" fmla="*/ 204 w 722"/>
                <a:gd name="T93" fmla="*/ 122 h 894"/>
                <a:gd name="T94" fmla="*/ 222 w 722"/>
                <a:gd name="T95" fmla="*/ 183 h 894"/>
                <a:gd name="T96" fmla="*/ 167 w 722"/>
                <a:gd name="T97" fmla="*/ 215 h 894"/>
                <a:gd name="T98" fmla="*/ 114 w 722"/>
                <a:gd name="T99" fmla="*/ 166 h 894"/>
                <a:gd name="T100" fmla="*/ 67 w 722"/>
                <a:gd name="T101" fmla="*/ 195 h 894"/>
                <a:gd name="T102" fmla="*/ 86 w 722"/>
                <a:gd name="T103" fmla="*/ 250 h 894"/>
                <a:gd name="T104" fmla="*/ 49 w 722"/>
                <a:gd name="T105" fmla="*/ 282 h 894"/>
                <a:gd name="T106" fmla="*/ 53 w 722"/>
                <a:gd name="T107" fmla="*/ 335 h 894"/>
                <a:gd name="T108" fmla="*/ 0 w 722"/>
                <a:gd name="T109" fmla="*/ 349 h 894"/>
                <a:gd name="T110" fmla="*/ 43 w 722"/>
                <a:gd name="T111" fmla="*/ 384 h 894"/>
                <a:gd name="T112" fmla="*/ 98 w 722"/>
                <a:gd name="T113" fmla="*/ 447 h 894"/>
                <a:gd name="T114" fmla="*/ 157 w 722"/>
                <a:gd name="T115" fmla="*/ 410 h 894"/>
                <a:gd name="T116" fmla="*/ 175 w 722"/>
                <a:gd name="T117" fmla="*/ 473 h 894"/>
                <a:gd name="T118" fmla="*/ 171 w 722"/>
                <a:gd name="T119" fmla="*/ 536 h 894"/>
                <a:gd name="T120" fmla="*/ 96 w 722"/>
                <a:gd name="T121" fmla="*/ 575 h 894"/>
                <a:gd name="T122" fmla="*/ 74 w 722"/>
                <a:gd name="T123" fmla="*/ 59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rgbClr val="6E5118"/>
              </a:solidFill>
              <a:prstDash val="solid"/>
              <a:round/>
              <a:headEnd/>
              <a:tailEnd/>
            </a:ln>
          </p:spPr>
          <p:txBody>
            <a:bodyPr/>
            <a:lstStyle/>
            <a:p>
              <a:endParaRPr lang="zh-CN" altLang="en-US"/>
            </a:p>
          </p:txBody>
        </p:sp>
        <p:sp>
          <p:nvSpPr>
            <p:cNvPr id="63" name="Freeform 120"/>
            <p:cNvSpPr>
              <a:spLocks/>
            </p:cNvSpPr>
            <p:nvPr/>
          </p:nvSpPr>
          <p:spPr bwMode="gray">
            <a:xfrm>
              <a:off x="3477" y="2497"/>
              <a:ext cx="361" cy="447"/>
            </a:xfrm>
            <a:custGeom>
              <a:avLst/>
              <a:gdLst>
                <a:gd name="T0" fmla="*/ 74 w 722"/>
                <a:gd name="T1" fmla="*/ 591 h 894"/>
                <a:gd name="T2" fmla="*/ 94 w 722"/>
                <a:gd name="T3" fmla="*/ 620 h 894"/>
                <a:gd name="T4" fmla="*/ 133 w 722"/>
                <a:gd name="T5" fmla="*/ 652 h 894"/>
                <a:gd name="T6" fmla="*/ 165 w 722"/>
                <a:gd name="T7" fmla="*/ 650 h 894"/>
                <a:gd name="T8" fmla="*/ 202 w 722"/>
                <a:gd name="T9" fmla="*/ 669 h 894"/>
                <a:gd name="T10" fmla="*/ 202 w 722"/>
                <a:gd name="T11" fmla="*/ 766 h 894"/>
                <a:gd name="T12" fmla="*/ 234 w 722"/>
                <a:gd name="T13" fmla="*/ 807 h 894"/>
                <a:gd name="T14" fmla="*/ 250 w 722"/>
                <a:gd name="T15" fmla="*/ 868 h 894"/>
                <a:gd name="T16" fmla="*/ 267 w 722"/>
                <a:gd name="T17" fmla="*/ 872 h 894"/>
                <a:gd name="T18" fmla="*/ 303 w 722"/>
                <a:gd name="T19" fmla="*/ 827 h 894"/>
                <a:gd name="T20" fmla="*/ 338 w 722"/>
                <a:gd name="T21" fmla="*/ 815 h 894"/>
                <a:gd name="T22" fmla="*/ 358 w 722"/>
                <a:gd name="T23" fmla="*/ 841 h 894"/>
                <a:gd name="T24" fmla="*/ 326 w 722"/>
                <a:gd name="T25" fmla="*/ 878 h 894"/>
                <a:gd name="T26" fmla="*/ 366 w 722"/>
                <a:gd name="T27" fmla="*/ 894 h 894"/>
                <a:gd name="T28" fmla="*/ 425 w 722"/>
                <a:gd name="T29" fmla="*/ 833 h 894"/>
                <a:gd name="T30" fmla="*/ 454 w 722"/>
                <a:gd name="T31" fmla="*/ 868 h 894"/>
                <a:gd name="T32" fmla="*/ 531 w 722"/>
                <a:gd name="T33" fmla="*/ 870 h 894"/>
                <a:gd name="T34" fmla="*/ 557 w 722"/>
                <a:gd name="T35" fmla="*/ 886 h 894"/>
                <a:gd name="T36" fmla="*/ 616 w 722"/>
                <a:gd name="T37" fmla="*/ 825 h 894"/>
                <a:gd name="T38" fmla="*/ 645 w 722"/>
                <a:gd name="T39" fmla="*/ 752 h 894"/>
                <a:gd name="T40" fmla="*/ 673 w 722"/>
                <a:gd name="T41" fmla="*/ 709 h 894"/>
                <a:gd name="T42" fmla="*/ 704 w 722"/>
                <a:gd name="T43" fmla="*/ 697 h 894"/>
                <a:gd name="T44" fmla="*/ 683 w 722"/>
                <a:gd name="T45" fmla="*/ 654 h 894"/>
                <a:gd name="T46" fmla="*/ 722 w 722"/>
                <a:gd name="T47" fmla="*/ 604 h 894"/>
                <a:gd name="T48" fmla="*/ 720 w 722"/>
                <a:gd name="T49" fmla="*/ 563 h 894"/>
                <a:gd name="T50" fmla="*/ 689 w 722"/>
                <a:gd name="T51" fmla="*/ 567 h 894"/>
                <a:gd name="T52" fmla="*/ 647 w 722"/>
                <a:gd name="T53" fmla="*/ 551 h 894"/>
                <a:gd name="T54" fmla="*/ 598 w 722"/>
                <a:gd name="T55" fmla="*/ 567 h 894"/>
                <a:gd name="T56" fmla="*/ 588 w 722"/>
                <a:gd name="T57" fmla="*/ 508 h 894"/>
                <a:gd name="T58" fmla="*/ 533 w 722"/>
                <a:gd name="T59" fmla="*/ 482 h 894"/>
                <a:gd name="T60" fmla="*/ 521 w 722"/>
                <a:gd name="T61" fmla="*/ 429 h 894"/>
                <a:gd name="T62" fmla="*/ 549 w 722"/>
                <a:gd name="T63" fmla="*/ 386 h 894"/>
                <a:gd name="T64" fmla="*/ 496 w 722"/>
                <a:gd name="T65" fmla="*/ 331 h 894"/>
                <a:gd name="T66" fmla="*/ 431 w 722"/>
                <a:gd name="T67" fmla="*/ 252 h 894"/>
                <a:gd name="T68" fmla="*/ 435 w 722"/>
                <a:gd name="T69" fmla="*/ 185 h 894"/>
                <a:gd name="T70" fmla="*/ 403 w 722"/>
                <a:gd name="T71" fmla="*/ 166 h 894"/>
                <a:gd name="T72" fmla="*/ 374 w 722"/>
                <a:gd name="T73" fmla="*/ 173 h 894"/>
                <a:gd name="T74" fmla="*/ 358 w 722"/>
                <a:gd name="T75" fmla="*/ 138 h 894"/>
                <a:gd name="T76" fmla="*/ 291 w 722"/>
                <a:gd name="T77" fmla="*/ 136 h 894"/>
                <a:gd name="T78" fmla="*/ 305 w 722"/>
                <a:gd name="T79" fmla="*/ 47 h 894"/>
                <a:gd name="T80" fmla="*/ 273 w 722"/>
                <a:gd name="T81" fmla="*/ 61 h 894"/>
                <a:gd name="T82" fmla="*/ 214 w 722"/>
                <a:gd name="T83" fmla="*/ 0 h 894"/>
                <a:gd name="T84" fmla="*/ 177 w 722"/>
                <a:gd name="T85" fmla="*/ 16 h 894"/>
                <a:gd name="T86" fmla="*/ 157 w 722"/>
                <a:gd name="T87" fmla="*/ 63 h 894"/>
                <a:gd name="T88" fmla="*/ 137 w 722"/>
                <a:gd name="T89" fmla="*/ 67 h 894"/>
                <a:gd name="T90" fmla="*/ 149 w 722"/>
                <a:gd name="T91" fmla="*/ 101 h 894"/>
                <a:gd name="T92" fmla="*/ 204 w 722"/>
                <a:gd name="T93" fmla="*/ 122 h 894"/>
                <a:gd name="T94" fmla="*/ 222 w 722"/>
                <a:gd name="T95" fmla="*/ 183 h 894"/>
                <a:gd name="T96" fmla="*/ 167 w 722"/>
                <a:gd name="T97" fmla="*/ 215 h 894"/>
                <a:gd name="T98" fmla="*/ 114 w 722"/>
                <a:gd name="T99" fmla="*/ 166 h 894"/>
                <a:gd name="T100" fmla="*/ 67 w 722"/>
                <a:gd name="T101" fmla="*/ 195 h 894"/>
                <a:gd name="T102" fmla="*/ 86 w 722"/>
                <a:gd name="T103" fmla="*/ 250 h 894"/>
                <a:gd name="T104" fmla="*/ 49 w 722"/>
                <a:gd name="T105" fmla="*/ 282 h 894"/>
                <a:gd name="T106" fmla="*/ 53 w 722"/>
                <a:gd name="T107" fmla="*/ 335 h 894"/>
                <a:gd name="T108" fmla="*/ 0 w 722"/>
                <a:gd name="T109" fmla="*/ 349 h 894"/>
                <a:gd name="T110" fmla="*/ 43 w 722"/>
                <a:gd name="T111" fmla="*/ 384 h 894"/>
                <a:gd name="T112" fmla="*/ 98 w 722"/>
                <a:gd name="T113" fmla="*/ 447 h 894"/>
                <a:gd name="T114" fmla="*/ 157 w 722"/>
                <a:gd name="T115" fmla="*/ 410 h 894"/>
                <a:gd name="T116" fmla="*/ 175 w 722"/>
                <a:gd name="T117" fmla="*/ 473 h 894"/>
                <a:gd name="T118" fmla="*/ 171 w 722"/>
                <a:gd name="T119" fmla="*/ 536 h 894"/>
                <a:gd name="T120" fmla="*/ 96 w 722"/>
                <a:gd name="T121" fmla="*/ 575 h 894"/>
                <a:gd name="T122" fmla="*/ 74 w 722"/>
                <a:gd name="T123" fmla="*/ 59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rgbClr val="6E5118"/>
              </a:solidFill>
              <a:prstDash val="solid"/>
              <a:round/>
              <a:headEnd/>
              <a:tailEnd/>
            </a:ln>
          </p:spPr>
          <p:txBody>
            <a:bodyPr/>
            <a:lstStyle/>
            <a:p>
              <a:endParaRPr lang="zh-CN" altLang="en-US"/>
            </a:p>
          </p:txBody>
        </p:sp>
        <p:sp>
          <p:nvSpPr>
            <p:cNvPr id="64" name="Freeform 121"/>
            <p:cNvSpPr>
              <a:spLocks/>
            </p:cNvSpPr>
            <p:nvPr/>
          </p:nvSpPr>
          <p:spPr bwMode="gray">
            <a:xfrm>
              <a:off x="3034" y="2686"/>
              <a:ext cx="568" cy="356"/>
            </a:xfrm>
            <a:custGeom>
              <a:avLst/>
              <a:gdLst>
                <a:gd name="T0" fmla="*/ 159 w 1136"/>
                <a:gd name="T1" fmla="*/ 205 h 713"/>
                <a:gd name="T2" fmla="*/ 208 w 1136"/>
                <a:gd name="T3" fmla="*/ 256 h 713"/>
                <a:gd name="T4" fmla="*/ 234 w 1136"/>
                <a:gd name="T5" fmla="*/ 417 h 713"/>
                <a:gd name="T6" fmla="*/ 140 w 1136"/>
                <a:gd name="T7" fmla="*/ 474 h 713"/>
                <a:gd name="T8" fmla="*/ 0 w 1136"/>
                <a:gd name="T9" fmla="*/ 516 h 713"/>
                <a:gd name="T10" fmla="*/ 82 w 1136"/>
                <a:gd name="T11" fmla="*/ 671 h 713"/>
                <a:gd name="T12" fmla="*/ 161 w 1136"/>
                <a:gd name="T13" fmla="*/ 648 h 713"/>
                <a:gd name="T14" fmla="*/ 319 w 1136"/>
                <a:gd name="T15" fmla="*/ 612 h 713"/>
                <a:gd name="T16" fmla="*/ 303 w 1136"/>
                <a:gd name="T17" fmla="*/ 545 h 713"/>
                <a:gd name="T18" fmla="*/ 460 w 1136"/>
                <a:gd name="T19" fmla="*/ 555 h 713"/>
                <a:gd name="T20" fmla="*/ 588 w 1136"/>
                <a:gd name="T21" fmla="*/ 598 h 713"/>
                <a:gd name="T22" fmla="*/ 681 w 1136"/>
                <a:gd name="T23" fmla="*/ 569 h 713"/>
                <a:gd name="T24" fmla="*/ 758 w 1136"/>
                <a:gd name="T25" fmla="*/ 553 h 713"/>
                <a:gd name="T26" fmla="*/ 785 w 1136"/>
                <a:gd name="T27" fmla="*/ 640 h 713"/>
                <a:gd name="T28" fmla="*/ 884 w 1136"/>
                <a:gd name="T29" fmla="*/ 608 h 713"/>
                <a:gd name="T30" fmla="*/ 988 w 1136"/>
                <a:gd name="T31" fmla="*/ 543 h 713"/>
                <a:gd name="T32" fmla="*/ 1055 w 1136"/>
                <a:gd name="T33" fmla="*/ 496 h 713"/>
                <a:gd name="T34" fmla="*/ 1136 w 1136"/>
                <a:gd name="T35" fmla="*/ 490 h 713"/>
                <a:gd name="T36" fmla="*/ 1088 w 1136"/>
                <a:gd name="T37" fmla="*/ 388 h 713"/>
                <a:gd name="T38" fmla="*/ 1051 w 1136"/>
                <a:gd name="T39" fmla="*/ 272 h 713"/>
                <a:gd name="T40" fmla="*/ 980 w 1136"/>
                <a:gd name="T41" fmla="*/ 242 h 713"/>
                <a:gd name="T42" fmla="*/ 901 w 1136"/>
                <a:gd name="T43" fmla="*/ 236 h 713"/>
                <a:gd name="T44" fmla="*/ 783 w 1136"/>
                <a:gd name="T45" fmla="*/ 203 h 713"/>
                <a:gd name="T46" fmla="*/ 744 w 1136"/>
                <a:gd name="T47" fmla="*/ 98 h 713"/>
                <a:gd name="T48" fmla="*/ 628 w 1136"/>
                <a:gd name="T49" fmla="*/ 106 h 713"/>
                <a:gd name="T50" fmla="*/ 427 w 1136"/>
                <a:gd name="T51" fmla="*/ 87 h 713"/>
                <a:gd name="T52" fmla="*/ 283 w 1136"/>
                <a:gd name="T53" fmla="*/ 24 h 713"/>
                <a:gd name="T54" fmla="*/ 201 w 1136"/>
                <a:gd name="T55" fmla="*/ 16 h 713"/>
                <a:gd name="T56" fmla="*/ 171 w 1136"/>
                <a:gd name="T57" fmla="*/ 10 h 713"/>
                <a:gd name="T58" fmla="*/ 140 w 1136"/>
                <a:gd name="T59" fmla="*/ 4 h 713"/>
                <a:gd name="T60" fmla="*/ 134 w 1136"/>
                <a:gd name="T61" fmla="*/ 8 h 713"/>
                <a:gd name="T62" fmla="*/ 124 w 1136"/>
                <a:gd name="T63" fmla="*/ 28 h 713"/>
                <a:gd name="T64" fmla="*/ 118 w 1136"/>
                <a:gd name="T65" fmla="*/ 39 h 713"/>
                <a:gd name="T66" fmla="*/ 216 w 1136"/>
                <a:gd name="T67" fmla="*/ 98 h 713"/>
                <a:gd name="T68" fmla="*/ 130 w 1136"/>
                <a:gd name="T69" fmla="*/ 169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rgbClr val="6E5118"/>
              </a:solidFill>
              <a:prstDash val="solid"/>
              <a:round/>
              <a:headEnd/>
              <a:tailEnd/>
            </a:ln>
          </p:spPr>
          <p:txBody>
            <a:bodyPr/>
            <a:lstStyle/>
            <a:p>
              <a:endParaRPr lang="zh-CN" altLang="en-US"/>
            </a:p>
          </p:txBody>
        </p:sp>
        <p:sp>
          <p:nvSpPr>
            <p:cNvPr id="65" name="Freeform 122"/>
            <p:cNvSpPr>
              <a:spLocks/>
            </p:cNvSpPr>
            <p:nvPr/>
          </p:nvSpPr>
          <p:spPr bwMode="gray">
            <a:xfrm>
              <a:off x="3034" y="2686"/>
              <a:ext cx="568" cy="356"/>
            </a:xfrm>
            <a:custGeom>
              <a:avLst/>
              <a:gdLst>
                <a:gd name="T0" fmla="*/ 159 w 1136"/>
                <a:gd name="T1" fmla="*/ 205 h 713"/>
                <a:gd name="T2" fmla="*/ 208 w 1136"/>
                <a:gd name="T3" fmla="*/ 256 h 713"/>
                <a:gd name="T4" fmla="*/ 234 w 1136"/>
                <a:gd name="T5" fmla="*/ 417 h 713"/>
                <a:gd name="T6" fmla="*/ 140 w 1136"/>
                <a:gd name="T7" fmla="*/ 474 h 713"/>
                <a:gd name="T8" fmla="*/ 0 w 1136"/>
                <a:gd name="T9" fmla="*/ 516 h 713"/>
                <a:gd name="T10" fmla="*/ 82 w 1136"/>
                <a:gd name="T11" fmla="*/ 671 h 713"/>
                <a:gd name="T12" fmla="*/ 161 w 1136"/>
                <a:gd name="T13" fmla="*/ 648 h 713"/>
                <a:gd name="T14" fmla="*/ 319 w 1136"/>
                <a:gd name="T15" fmla="*/ 612 h 713"/>
                <a:gd name="T16" fmla="*/ 303 w 1136"/>
                <a:gd name="T17" fmla="*/ 545 h 713"/>
                <a:gd name="T18" fmla="*/ 460 w 1136"/>
                <a:gd name="T19" fmla="*/ 555 h 713"/>
                <a:gd name="T20" fmla="*/ 588 w 1136"/>
                <a:gd name="T21" fmla="*/ 598 h 713"/>
                <a:gd name="T22" fmla="*/ 681 w 1136"/>
                <a:gd name="T23" fmla="*/ 569 h 713"/>
                <a:gd name="T24" fmla="*/ 758 w 1136"/>
                <a:gd name="T25" fmla="*/ 553 h 713"/>
                <a:gd name="T26" fmla="*/ 785 w 1136"/>
                <a:gd name="T27" fmla="*/ 640 h 713"/>
                <a:gd name="T28" fmla="*/ 884 w 1136"/>
                <a:gd name="T29" fmla="*/ 608 h 713"/>
                <a:gd name="T30" fmla="*/ 988 w 1136"/>
                <a:gd name="T31" fmla="*/ 543 h 713"/>
                <a:gd name="T32" fmla="*/ 1055 w 1136"/>
                <a:gd name="T33" fmla="*/ 496 h 713"/>
                <a:gd name="T34" fmla="*/ 1136 w 1136"/>
                <a:gd name="T35" fmla="*/ 490 h 713"/>
                <a:gd name="T36" fmla="*/ 1088 w 1136"/>
                <a:gd name="T37" fmla="*/ 388 h 713"/>
                <a:gd name="T38" fmla="*/ 1051 w 1136"/>
                <a:gd name="T39" fmla="*/ 272 h 713"/>
                <a:gd name="T40" fmla="*/ 980 w 1136"/>
                <a:gd name="T41" fmla="*/ 242 h 713"/>
                <a:gd name="T42" fmla="*/ 901 w 1136"/>
                <a:gd name="T43" fmla="*/ 236 h 713"/>
                <a:gd name="T44" fmla="*/ 783 w 1136"/>
                <a:gd name="T45" fmla="*/ 203 h 713"/>
                <a:gd name="T46" fmla="*/ 744 w 1136"/>
                <a:gd name="T47" fmla="*/ 98 h 713"/>
                <a:gd name="T48" fmla="*/ 628 w 1136"/>
                <a:gd name="T49" fmla="*/ 106 h 713"/>
                <a:gd name="T50" fmla="*/ 427 w 1136"/>
                <a:gd name="T51" fmla="*/ 87 h 713"/>
                <a:gd name="T52" fmla="*/ 283 w 1136"/>
                <a:gd name="T53" fmla="*/ 24 h 713"/>
                <a:gd name="T54" fmla="*/ 201 w 1136"/>
                <a:gd name="T55" fmla="*/ 16 h 713"/>
                <a:gd name="T56" fmla="*/ 171 w 1136"/>
                <a:gd name="T57" fmla="*/ 10 h 713"/>
                <a:gd name="T58" fmla="*/ 140 w 1136"/>
                <a:gd name="T59" fmla="*/ 4 h 713"/>
                <a:gd name="T60" fmla="*/ 134 w 1136"/>
                <a:gd name="T61" fmla="*/ 8 h 713"/>
                <a:gd name="T62" fmla="*/ 124 w 1136"/>
                <a:gd name="T63" fmla="*/ 28 h 713"/>
                <a:gd name="T64" fmla="*/ 118 w 1136"/>
                <a:gd name="T65" fmla="*/ 39 h 713"/>
                <a:gd name="T66" fmla="*/ 216 w 1136"/>
                <a:gd name="T67" fmla="*/ 98 h 713"/>
                <a:gd name="T68" fmla="*/ 130 w 1136"/>
                <a:gd name="T69" fmla="*/ 169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rgbClr val="6E5118"/>
              </a:solidFill>
              <a:prstDash val="solid"/>
              <a:round/>
              <a:headEnd/>
              <a:tailEnd/>
            </a:ln>
          </p:spPr>
          <p:txBody>
            <a:bodyPr/>
            <a:lstStyle/>
            <a:p>
              <a:endParaRPr lang="zh-CN" altLang="en-US"/>
            </a:p>
          </p:txBody>
        </p:sp>
        <p:sp>
          <p:nvSpPr>
            <p:cNvPr id="66" name="Freeform 123"/>
            <p:cNvSpPr>
              <a:spLocks/>
            </p:cNvSpPr>
            <p:nvPr/>
          </p:nvSpPr>
          <p:spPr bwMode="gray">
            <a:xfrm>
              <a:off x="3140" y="2406"/>
              <a:ext cx="448" cy="398"/>
            </a:xfrm>
            <a:custGeom>
              <a:avLst/>
              <a:gdLst>
                <a:gd name="T0" fmla="*/ 0 w 896"/>
                <a:gd name="T1" fmla="*/ 339 h 797"/>
                <a:gd name="T2" fmla="*/ 28 w 896"/>
                <a:gd name="T3" fmla="*/ 402 h 797"/>
                <a:gd name="T4" fmla="*/ 65 w 896"/>
                <a:gd name="T5" fmla="*/ 463 h 797"/>
                <a:gd name="T6" fmla="*/ 120 w 896"/>
                <a:gd name="T7" fmla="*/ 510 h 797"/>
                <a:gd name="T8" fmla="*/ 117 w 896"/>
                <a:gd name="T9" fmla="*/ 561 h 797"/>
                <a:gd name="T10" fmla="*/ 211 w 896"/>
                <a:gd name="T11" fmla="*/ 648 h 797"/>
                <a:gd name="T12" fmla="*/ 302 w 896"/>
                <a:gd name="T13" fmla="*/ 685 h 797"/>
                <a:gd name="T14" fmla="*/ 416 w 896"/>
                <a:gd name="T15" fmla="*/ 667 h 797"/>
                <a:gd name="T16" fmla="*/ 465 w 896"/>
                <a:gd name="T17" fmla="*/ 687 h 797"/>
                <a:gd name="T18" fmla="*/ 532 w 896"/>
                <a:gd name="T19" fmla="*/ 659 h 797"/>
                <a:gd name="T20" fmla="*/ 536 w 896"/>
                <a:gd name="T21" fmla="*/ 721 h 797"/>
                <a:gd name="T22" fmla="*/ 571 w 896"/>
                <a:gd name="T23" fmla="*/ 764 h 797"/>
                <a:gd name="T24" fmla="*/ 624 w 896"/>
                <a:gd name="T25" fmla="*/ 748 h 797"/>
                <a:gd name="T26" fmla="*/ 689 w 896"/>
                <a:gd name="T27" fmla="*/ 797 h 797"/>
                <a:gd name="T28" fmla="*/ 750 w 896"/>
                <a:gd name="T29" fmla="*/ 776 h 797"/>
                <a:gd name="T30" fmla="*/ 772 w 896"/>
                <a:gd name="T31" fmla="*/ 756 h 797"/>
                <a:gd name="T32" fmla="*/ 845 w 896"/>
                <a:gd name="T33" fmla="*/ 719 h 797"/>
                <a:gd name="T34" fmla="*/ 851 w 896"/>
                <a:gd name="T35" fmla="*/ 654 h 797"/>
                <a:gd name="T36" fmla="*/ 831 w 896"/>
                <a:gd name="T37" fmla="*/ 595 h 797"/>
                <a:gd name="T38" fmla="*/ 774 w 896"/>
                <a:gd name="T39" fmla="*/ 630 h 797"/>
                <a:gd name="T40" fmla="*/ 717 w 896"/>
                <a:gd name="T41" fmla="*/ 567 h 797"/>
                <a:gd name="T42" fmla="*/ 678 w 896"/>
                <a:gd name="T43" fmla="*/ 534 h 797"/>
                <a:gd name="T44" fmla="*/ 727 w 896"/>
                <a:gd name="T45" fmla="*/ 518 h 797"/>
                <a:gd name="T46" fmla="*/ 723 w 896"/>
                <a:gd name="T47" fmla="*/ 465 h 797"/>
                <a:gd name="T48" fmla="*/ 760 w 896"/>
                <a:gd name="T49" fmla="*/ 433 h 797"/>
                <a:gd name="T50" fmla="*/ 743 w 896"/>
                <a:gd name="T51" fmla="*/ 378 h 797"/>
                <a:gd name="T52" fmla="*/ 788 w 896"/>
                <a:gd name="T53" fmla="*/ 349 h 797"/>
                <a:gd name="T54" fmla="*/ 841 w 896"/>
                <a:gd name="T55" fmla="*/ 398 h 797"/>
                <a:gd name="T56" fmla="*/ 896 w 896"/>
                <a:gd name="T57" fmla="*/ 366 h 797"/>
                <a:gd name="T58" fmla="*/ 876 w 896"/>
                <a:gd name="T59" fmla="*/ 303 h 797"/>
                <a:gd name="T60" fmla="*/ 823 w 896"/>
                <a:gd name="T61" fmla="*/ 284 h 797"/>
                <a:gd name="T62" fmla="*/ 811 w 896"/>
                <a:gd name="T63" fmla="*/ 250 h 797"/>
                <a:gd name="T64" fmla="*/ 727 w 896"/>
                <a:gd name="T65" fmla="*/ 266 h 797"/>
                <a:gd name="T66" fmla="*/ 676 w 896"/>
                <a:gd name="T67" fmla="*/ 213 h 797"/>
                <a:gd name="T68" fmla="*/ 626 w 896"/>
                <a:gd name="T69" fmla="*/ 215 h 797"/>
                <a:gd name="T70" fmla="*/ 622 w 896"/>
                <a:gd name="T71" fmla="*/ 165 h 797"/>
                <a:gd name="T72" fmla="*/ 691 w 896"/>
                <a:gd name="T73" fmla="*/ 83 h 797"/>
                <a:gd name="T74" fmla="*/ 683 w 896"/>
                <a:gd name="T75" fmla="*/ 12 h 797"/>
                <a:gd name="T76" fmla="*/ 609 w 896"/>
                <a:gd name="T77" fmla="*/ 26 h 797"/>
                <a:gd name="T78" fmla="*/ 445 w 896"/>
                <a:gd name="T79" fmla="*/ 0 h 797"/>
                <a:gd name="T80" fmla="*/ 437 w 896"/>
                <a:gd name="T81" fmla="*/ 130 h 797"/>
                <a:gd name="T82" fmla="*/ 353 w 896"/>
                <a:gd name="T83" fmla="*/ 197 h 797"/>
                <a:gd name="T84" fmla="*/ 288 w 896"/>
                <a:gd name="T85" fmla="*/ 209 h 797"/>
                <a:gd name="T86" fmla="*/ 168 w 896"/>
                <a:gd name="T87" fmla="*/ 286 h 797"/>
                <a:gd name="T88" fmla="*/ 97 w 896"/>
                <a:gd name="T89" fmla="*/ 317 h 797"/>
                <a:gd name="T90" fmla="*/ 0 w 896"/>
                <a:gd name="T91" fmla="*/ 339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rgbClr val="6E5118"/>
              </a:solidFill>
              <a:prstDash val="solid"/>
              <a:round/>
              <a:headEnd/>
              <a:tailEnd/>
            </a:ln>
          </p:spPr>
          <p:txBody>
            <a:bodyPr/>
            <a:lstStyle/>
            <a:p>
              <a:endParaRPr lang="zh-CN" altLang="en-US"/>
            </a:p>
          </p:txBody>
        </p:sp>
        <p:sp>
          <p:nvSpPr>
            <p:cNvPr id="67" name="Freeform 124"/>
            <p:cNvSpPr>
              <a:spLocks/>
            </p:cNvSpPr>
            <p:nvPr/>
          </p:nvSpPr>
          <p:spPr bwMode="gray">
            <a:xfrm>
              <a:off x="3140" y="2406"/>
              <a:ext cx="448" cy="398"/>
            </a:xfrm>
            <a:custGeom>
              <a:avLst/>
              <a:gdLst>
                <a:gd name="T0" fmla="*/ 0 w 896"/>
                <a:gd name="T1" fmla="*/ 339 h 797"/>
                <a:gd name="T2" fmla="*/ 28 w 896"/>
                <a:gd name="T3" fmla="*/ 402 h 797"/>
                <a:gd name="T4" fmla="*/ 65 w 896"/>
                <a:gd name="T5" fmla="*/ 463 h 797"/>
                <a:gd name="T6" fmla="*/ 120 w 896"/>
                <a:gd name="T7" fmla="*/ 510 h 797"/>
                <a:gd name="T8" fmla="*/ 117 w 896"/>
                <a:gd name="T9" fmla="*/ 561 h 797"/>
                <a:gd name="T10" fmla="*/ 211 w 896"/>
                <a:gd name="T11" fmla="*/ 648 h 797"/>
                <a:gd name="T12" fmla="*/ 302 w 896"/>
                <a:gd name="T13" fmla="*/ 685 h 797"/>
                <a:gd name="T14" fmla="*/ 416 w 896"/>
                <a:gd name="T15" fmla="*/ 667 h 797"/>
                <a:gd name="T16" fmla="*/ 465 w 896"/>
                <a:gd name="T17" fmla="*/ 687 h 797"/>
                <a:gd name="T18" fmla="*/ 532 w 896"/>
                <a:gd name="T19" fmla="*/ 659 h 797"/>
                <a:gd name="T20" fmla="*/ 536 w 896"/>
                <a:gd name="T21" fmla="*/ 721 h 797"/>
                <a:gd name="T22" fmla="*/ 571 w 896"/>
                <a:gd name="T23" fmla="*/ 764 h 797"/>
                <a:gd name="T24" fmla="*/ 624 w 896"/>
                <a:gd name="T25" fmla="*/ 748 h 797"/>
                <a:gd name="T26" fmla="*/ 689 w 896"/>
                <a:gd name="T27" fmla="*/ 797 h 797"/>
                <a:gd name="T28" fmla="*/ 750 w 896"/>
                <a:gd name="T29" fmla="*/ 776 h 797"/>
                <a:gd name="T30" fmla="*/ 772 w 896"/>
                <a:gd name="T31" fmla="*/ 756 h 797"/>
                <a:gd name="T32" fmla="*/ 845 w 896"/>
                <a:gd name="T33" fmla="*/ 719 h 797"/>
                <a:gd name="T34" fmla="*/ 851 w 896"/>
                <a:gd name="T35" fmla="*/ 654 h 797"/>
                <a:gd name="T36" fmla="*/ 831 w 896"/>
                <a:gd name="T37" fmla="*/ 595 h 797"/>
                <a:gd name="T38" fmla="*/ 774 w 896"/>
                <a:gd name="T39" fmla="*/ 630 h 797"/>
                <a:gd name="T40" fmla="*/ 717 w 896"/>
                <a:gd name="T41" fmla="*/ 567 h 797"/>
                <a:gd name="T42" fmla="*/ 678 w 896"/>
                <a:gd name="T43" fmla="*/ 534 h 797"/>
                <a:gd name="T44" fmla="*/ 727 w 896"/>
                <a:gd name="T45" fmla="*/ 518 h 797"/>
                <a:gd name="T46" fmla="*/ 723 w 896"/>
                <a:gd name="T47" fmla="*/ 465 h 797"/>
                <a:gd name="T48" fmla="*/ 760 w 896"/>
                <a:gd name="T49" fmla="*/ 433 h 797"/>
                <a:gd name="T50" fmla="*/ 743 w 896"/>
                <a:gd name="T51" fmla="*/ 378 h 797"/>
                <a:gd name="T52" fmla="*/ 788 w 896"/>
                <a:gd name="T53" fmla="*/ 349 h 797"/>
                <a:gd name="T54" fmla="*/ 841 w 896"/>
                <a:gd name="T55" fmla="*/ 398 h 797"/>
                <a:gd name="T56" fmla="*/ 896 w 896"/>
                <a:gd name="T57" fmla="*/ 366 h 797"/>
                <a:gd name="T58" fmla="*/ 876 w 896"/>
                <a:gd name="T59" fmla="*/ 303 h 797"/>
                <a:gd name="T60" fmla="*/ 823 w 896"/>
                <a:gd name="T61" fmla="*/ 284 h 797"/>
                <a:gd name="T62" fmla="*/ 811 w 896"/>
                <a:gd name="T63" fmla="*/ 250 h 797"/>
                <a:gd name="T64" fmla="*/ 727 w 896"/>
                <a:gd name="T65" fmla="*/ 266 h 797"/>
                <a:gd name="T66" fmla="*/ 676 w 896"/>
                <a:gd name="T67" fmla="*/ 213 h 797"/>
                <a:gd name="T68" fmla="*/ 626 w 896"/>
                <a:gd name="T69" fmla="*/ 215 h 797"/>
                <a:gd name="T70" fmla="*/ 622 w 896"/>
                <a:gd name="T71" fmla="*/ 165 h 797"/>
                <a:gd name="T72" fmla="*/ 691 w 896"/>
                <a:gd name="T73" fmla="*/ 83 h 797"/>
                <a:gd name="T74" fmla="*/ 683 w 896"/>
                <a:gd name="T75" fmla="*/ 12 h 797"/>
                <a:gd name="T76" fmla="*/ 609 w 896"/>
                <a:gd name="T77" fmla="*/ 26 h 797"/>
                <a:gd name="T78" fmla="*/ 445 w 896"/>
                <a:gd name="T79" fmla="*/ 0 h 797"/>
                <a:gd name="T80" fmla="*/ 437 w 896"/>
                <a:gd name="T81" fmla="*/ 130 h 797"/>
                <a:gd name="T82" fmla="*/ 353 w 896"/>
                <a:gd name="T83" fmla="*/ 197 h 797"/>
                <a:gd name="T84" fmla="*/ 288 w 896"/>
                <a:gd name="T85" fmla="*/ 209 h 797"/>
                <a:gd name="T86" fmla="*/ 168 w 896"/>
                <a:gd name="T87" fmla="*/ 286 h 797"/>
                <a:gd name="T88" fmla="*/ 97 w 896"/>
                <a:gd name="T89" fmla="*/ 317 h 797"/>
                <a:gd name="T90" fmla="*/ 0 w 896"/>
                <a:gd name="T91" fmla="*/ 339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rgbClr val="6E5118"/>
              </a:solidFill>
              <a:prstDash val="solid"/>
              <a:round/>
              <a:headEnd/>
              <a:tailEnd/>
            </a:ln>
          </p:spPr>
          <p:txBody>
            <a:bodyPr/>
            <a:lstStyle/>
            <a:p>
              <a:endParaRPr lang="zh-CN" altLang="en-US"/>
            </a:p>
          </p:txBody>
        </p:sp>
        <p:sp>
          <p:nvSpPr>
            <p:cNvPr id="68" name="Freeform 125"/>
            <p:cNvSpPr>
              <a:spLocks/>
            </p:cNvSpPr>
            <p:nvPr/>
          </p:nvSpPr>
          <p:spPr bwMode="gray">
            <a:xfrm>
              <a:off x="3128" y="2050"/>
              <a:ext cx="251" cy="526"/>
            </a:xfrm>
            <a:custGeom>
              <a:avLst/>
              <a:gdLst>
                <a:gd name="T0" fmla="*/ 25 w 502"/>
                <a:gd name="T1" fmla="*/ 942 h 1051"/>
                <a:gd name="T2" fmla="*/ 23 w 502"/>
                <a:gd name="T3" fmla="*/ 1051 h 1051"/>
                <a:gd name="T4" fmla="*/ 120 w 502"/>
                <a:gd name="T5" fmla="*/ 1027 h 1051"/>
                <a:gd name="T6" fmla="*/ 191 w 502"/>
                <a:gd name="T7" fmla="*/ 998 h 1051"/>
                <a:gd name="T8" fmla="*/ 311 w 502"/>
                <a:gd name="T9" fmla="*/ 919 h 1051"/>
                <a:gd name="T10" fmla="*/ 376 w 502"/>
                <a:gd name="T11" fmla="*/ 909 h 1051"/>
                <a:gd name="T12" fmla="*/ 460 w 502"/>
                <a:gd name="T13" fmla="*/ 840 h 1051"/>
                <a:gd name="T14" fmla="*/ 468 w 502"/>
                <a:gd name="T15" fmla="*/ 712 h 1051"/>
                <a:gd name="T16" fmla="*/ 429 w 502"/>
                <a:gd name="T17" fmla="*/ 675 h 1051"/>
                <a:gd name="T18" fmla="*/ 433 w 502"/>
                <a:gd name="T19" fmla="*/ 635 h 1051"/>
                <a:gd name="T20" fmla="*/ 460 w 502"/>
                <a:gd name="T21" fmla="*/ 600 h 1051"/>
                <a:gd name="T22" fmla="*/ 454 w 502"/>
                <a:gd name="T23" fmla="*/ 565 h 1051"/>
                <a:gd name="T24" fmla="*/ 484 w 502"/>
                <a:gd name="T25" fmla="*/ 504 h 1051"/>
                <a:gd name="T26" fmla="*/ 470 w 502"/>
                <a:gd name="T27" fmla="*/ 433 h 1051"/>
                <a:gd name="T28" fmla="*/ 395 w 502"/>
                <a:gd name="T29" fmla="*/ 395 h 1051"/>
                <a:gd name="T30" fmla="*/ 397 w 502"/>
                <a:gd name="T31" fmla="*/ 324 h 1051"/>
                <a:gd name="T32" fmla="*/ 429 w 502"/>
                <a:gd name="T33" fmla="*/ 293 h 1051"/>
                <a:gd name="T34" fmla="*/ 435 w 502"/>
                <a:gd name="T35" fmla="*/ 254 h 1051"/>
                <a:gd name="T36" fmla="*/ 476 w 502"/>
                <a:gd name="T37" fmla="*/ 240 h 1051"/>
                <a:gd name="T38" fmla="*/ 502 w 502"/>
                <a:gd name="T39" fmla="*/ 169 h 1051"/>
                <a:gd name="T40" fmla="*/ 476 w 502"/>
                <a:gd name="T41" fmla="*/ 122 h 1051"/>
                <a:gd name="T42" fmla="*/ 437 w 502"/>
                <a:gd name="T43" fmla="*/ 104 h 1051"/>
                <a:gd name="T44" fmla="*/ 441 w 502"/>
                <a:gd name="T45" fmla="*/ 61 h 1051"/>
                <a:gd name="T46" fmla="*/ 484 w 502"/>
                <a:gd name="T47" fmla="*/ 41 h 1051"/>
                <a:gd name="T48" fmla="*/ 454 w 502"/>
                <a:gd name="T49" fmla="*/ 0 h 1051"/>
                <a:gd name="T50" fmla="*/ 348 w 502"/>
                <a:gd name="T51" fmla="*/ 43 h 1051"/>
                <a:gd name="T52" fmla="*/ 285 w 502"/>
                <a:gd name="T53" fmla="*/ 43 h 1051"/>
                <a:gd name="T54" fmla="*/ 199 w 502"/>
                <a:gd name="T55" fmla="*/ 74 h 1051"/>
                <a:gd name="T56" fmla="*/ 151 w 502"/>
                <a:gd name="T57" fmla="*/ 193 h 1051"/>
                <a:gd name="T58" fmla="*/ 73 w 502"/>
                <a:gd name="T59" fmla="*/ 222 h 1051"/>
                <a:gd name="T60" fmla="*/ 73 w 502"/>
                <a:gd name="T61" fmla="*/ 291 h 1051"/>
                <a:gd name="T62" fmla="*/ 45 w 502"/>
                <a:gd name="T63" fmla="*/ 415 h 1051"/>
                <a:gd name="T64" fmla="*/ 0 w 502"/>
                <a:gd name="T65" fmla="*/ 468 h 1051"/>
                <a:gd name="T66" fmla="*/ 51 w 502"/>
                <a:gd name="T67" fmla="*/ 555 h 1051"/>
                <a:gd name="T68" fmla="*/ 14 w 502"/>
                <a:gd name="T69" fmla="*/ 655 h 1051"/>
                <a:gd name="T70" fmla="*/ 33 w 502"/>
                <a:gd name="T71" fmla="*/ 789 h 1051"/>
                <a:gd name="T72" fmla="*/ 57 w 502"/>
                <a:gd name="T73" fmla="*/ 877 h 1051"/>
                <a:gd name="T74" fmla="*/ 25 w 502"/>
                <a:gd name="T75" fmla="*/ 94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rgbClr val="6E5118"/>
              </a:solidFill>
              <a:prstDash val="solid"/>
              <a:round/>
              <a:headEnd/>
              <a:tailEnd/>
            </a:ln>
          </p:spPr>
          <p:txBody>
            <a:bodyPr/>
            <a:lstStyle/>
            <a:p>
              <a:endParaRPr lang="zh-CN" altLang="en-US"/>
            </a:p>
          </p:txBody>
        </p:sp>
        <p:sp>
          <p:nvSpPr>
            <p:cNvPr id="69" name="Freeform 126"/>
            <p:cNvSpPr>
              <a:spLocks/>
            </p:cNvSpPr>
            <p:nvPr/>
          </p:nvSpPr>
          <p:spPr bwMode="gray">
            <a:xfrm>
              <a:off x="3128" y="2050"/>
              <a:ext cx="251" cy="526"/>
            </a:xfrm>
            <a:custGeom>
              <a:avLst/>
              <a:gdLst>
                <a:gd name="T0" fmla="*/ 25 w 502"/>
                <a:gd name="T1" fmla="*/ 942 h 1051"/>
                <a:gd name="T2" fmla="*/ 23 w 502"/>
                <a:gd name="T3" fmla="*/ 1051 h 1051"/>
                <a:gd name="T4" fmla="*/ 120 w 502"/>
                <a:gd name="T5" fmla="*/ 1027 h 1051"/>
                <a:gd name="T6" fmla="*/ 191 w 502"/>
                <a:gd name="T7" fmla="*/ 998 h 1051"/>
                <a:gd name="T8" fmla="*/ 311 w 502"/>
                <a:gd name="T9" fmla="*/ 919 h 1051"/>
                <a:gd name="T10" fmla="*/ 376 w 502"/>
                <a:gd name="T11" fmla="*/ 909 h 1051"/>
                <a:gd name="T12" fmla="*/ 460 w 502"/>
                <a:gd name="T13" fmla="*/ 840 h 1051"/>
                <a:gd name="T14" fmla="*/ 468 w 502"/>
                <a:gd name="T15" fmla="*/ 712 h 1051"/>
                <a:gd name="T16" fmla="*/ 429 w 502"/>
                <a:gd name="T17" fmla="*/ 675 h 1051"/>
                <a:gd name="T18" fmla="*/ 433 w 502"/>
                <a:gd name="T19" fmla="*/ 635 h 1051"/>
                <a:gd name="T20" fmla="*/ 460 w 502"/>
                <a:gd name="T21" fmla="*/ 600 h 1051"/>
                <a:gd name="T22" fmla="*/ 454 w 502"/>
                <a:gd name="T23" fmla="*/ 565 h 1051"/>
                <a:gd name="T24" fmla="*/ 484 w 502"/>
                <a:gd name="T25" fmla="*/ 504 h 1051"/>
                <a:gd name="T26" fmla="*/ 470 w 502"/>
                <a:gd name="T27" fmla="*/ 433 h 1051"/>
                <a:gd name="T28" fmla="*/ 395 w 502"/>
                <a:gd name="T29" fmla="*/ 395 h 1051"/>
                <a:gd name="T30" fmla="*/ 397 w 502"/>
                <a:gd name="T31" fmla="*/ 324 h 1051"/>
                <a:gd name="T32" fmla="*/ 429 w 502"/>
                <a:gd name="T33" fmla="*/ 293 h 1051"/>
                <a:gd name="T34" fmla="*/ 435 w 502"/>
                <a:gd name="T35" fmla="*/ 254 h 1051"/>
                <a:gd name="T36" fmla="*/ 476 w 502"/>
                <a:gd name="T37" fmla="*/ 240 h 1051"/>
                <a:gd name="T38" fmla="*/ 502 w 502"/>
                <a:gd name="T39" fmla="*/ 169 h 1051"/>
                <a:gd name="T40" fmla="*/ 476 w 502"/>
                <a:gd name="T41" fmla="*/ 122 h 1051"/>
                <a:gd name="T42" fmla="*/ 437 w 502"/>
                <a:gd name="T43" fmla="*/ 104 h 1051"/>
                <a:gd name="T44" fmla="*/ 441 w 502"/>
                <a:gd name="T45" fmla="*/ 61 h 1051"/>
                <a:gd name="T46" fmla="*/ 484 w 502"/>
                <a:gd name="T47" fmla="*/ 41 h 1051"/>
                <a:gd name="T48" fmla="*/ 454 w 502"/>
                <a:gd name="T49" fmla="*/ 0 h 1051"/>
                <a:gd name="T50" fmla="*/ 348 w 502"/>
                <a:gd name="T51" fmla="*/ 43 h 1051"/>
                <a:gd name="T52" fmla="*/ 285 w 502"/>
                <a:gd name="T53" fmla="*/ 43 h 1051"/>
                <a:gd name="T54" fmla="*/ 199 w 502"/>
                <a:gd name="T55" fmla="*/ 74 h 1051"/>
                <a:gd name="T56" fmla="*/ 151 w 502"/>
                <a:gd name="T57" fmla="*/ 193 h 1051"/>
                <a:gd name="T58" fmla="*/ 73 w 502"/>
                <a:gd name="T59" fmla="*/ 222 h 1051"/>
                <a:gd name="T60" fmla="*/ 73 w 502"/>
                <a:gd name="T61" fmla="*/ 291 h 1051"/>
                <a:gd name="T62" fmla="*/ 45 w 502"/>
                <a:gd name="T63" fmla="*/ 415 h 1051"/>
                <a:gd name="T64" fmla="*/ 0 w 502"/>
                <a:gd name="T65" fmla="*/ 468 h 1051"/>
                <a:gd name="T66" fmla="*/ 51 w 502"/>
                <a:gd name="T67" fmla="*/ 555 h 1051"/>
                <a:gd name="T68" fmla="*/ 14 w 502"/>
                <a:gd name="T69" fmla="*/ 655 h 1051"/>
                <a:gd name="T70" fmla="*/ 33 w 502"/>
                <a:gd name="T71" fmla="*/ 789 h 1051"/>
                <a:gd name="T72" fmla="*/ 57 w 502"/>
                <a:gd name="T73" fmla="*/ 877 h 1051"/>
                <a:gd name="T74" fmla="*/ 25 w 502"/>
                <a:gd name="T75" fmla="*/ 94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rgbClr val="6E5118"/>
              </a:solidFill>
              <a:prstDash val="solid"/>
              <a:round/>
              <a:headEnd/>
              <a:tailEnd/>
            </a:ln>
          </p:spPr>
          <p:txBody>
            <a:bodyPr/>
            <a:lstStyle/>
            <a:p>
              <a:endParaRPr lang="zh-CN" altLang="en-US"/>
            </a:p>
          </p:txBody>
        </p:sp>
        <p:sp>
          <p:nvSpPr>
            <p:cNvPr id="70" name="Freeform 127"/>
            <p:cNvSpPr>
              <a:spLocks/>
            </p:cNvSpPr>
            <p:nvPr/>
          </p:nvSpPr>
          <p:spPr bwMode="gray">
            <a:xfrm>
              <a:off x="2736" y="2154"/>
              <a:ext cx="464" cy="664"/>
            </a:xfrm>
            <a:custGeom>
              <a:avLst/>
              <a:gdLst>
                <a:gd name="T0" fmla="*/ 8 w 929"/>
                <a:gd name="T1" fmla="*/ 425 h 1329"/>
                <a:gd name="T2" fmla="*/ 87 w 929"/>
                <a:gd name="T3" fmla="*/ 504 h 1329"/>
                <a:gd name="T4" fmla="*/ 124 w 929"/>
                <a:gd name="T5" fmla="*/ 595 h 1329"/>
                <a:gd name="T6" fmla="*/ 107 w 929"/>
                <a:gd name="T7" fmla="*/ 681 h 1329"/>
                <a:gd name="T8" fmla="*/ 174 w 929"/>
                <a:gd name="T9" fmla="*/ 732 h 1329"/>
                <a:gd name="T10" fmla="*/ 272 w 929"/>
                <a:gd name="T11" fmla="*/ 748 h 1329"/>
                <a:gd name="T12" fmla="*/ 317 w 929"/>
                <a:gd name="T13" fmla="*/ 689 h 1329"/>
                <a:gd name="T14" fmla="*/ 315 w 929"/>
                <a:gd name="T15" fmla="*/ 612 h 1329"/>
                <a:gd name="T16" fmla="*/ 288 w 929"/>
                <a:gd name="T17" fmla="*/ 435 h 1329"/>
                <a:gd name="T18" fmla="*/ 370 w 929"/>
                <a:gd name="T19" fmla="*/ 453 h 1329"/>
                <a:gd name="T20" fmla="*/ 439 w 929"/>
                <a:gd name="T21" fmla="*/ 504 h 1329"/>
                <a:gd name="T22" fmla="*/ 575 w 929"/>
                <a:gd name="T23" fmla="*/ 603 h 1329"/>
                <a:gd name="T24" fmla="*/ 561 w 929"/>
                <a:gd name="T25" fmla="*/ 697 h 1329"/>
                <a:gd name="T26" fmla="*/ 449 w 929"/>
                <a:gd name="T27" fmla="*/ 758 h 1329"/>
                <a:gd name="T28" fmla="*/ 396 w 929"/>
                <a:gd name="T29" fmla="*/ 819 h 1329"/>
                <a:gd name="T30" fmla="*/ 286 w 929"/>
                <a:gd name="T31" fmla="*/ 797 h 1329"/>
                <a:gd name="T32" fmla="*/ 260 w 929"/>
                <a:gd name="T33" fmla="*/ 890 h 1329"/>
                <a:gd name="T34" fmla="*/ 282 w 929"/>
                <a:gd name="T35" fmla="*/ 998 h 1329"/>
                <a:gd name="T36" fmla="*/ 195 w 929"/>
                <a:gd name="T37" fmla="*/ 1071 h 1329"/>
                <a:gd name="T38" fmla="*/ 215 w 929"/>
                <a:gd name="T39" fmla="*/ 1142 h 1329"/>
                <a:gd name="T40" fmla="*/ 252 w 929"/>
                <a:gd name="T41" fmla="*/ 1217 h 1329"/>
                <a:gd name="T42" fmla="*/ 443 w 929"/>
                <a:gd name="T43" fmla="*/ 1232 h 1329"/>
                <a:gd name="T44" fmla="*/ 571 w 929"/>
                <a:gd name="T45" fmla="*/ 1254 h 1329"/>
                <a:gd name="T46" fmla="*/ 689 w 929"/>
                <a:gd name="T47" fmla="*/ 1299 h 1329"/>
                <a:gd name="T48" fmla="*/ 754 w 929"/>
                <a:gd name="T49" fmla="*/ 1323 h 1329"/>
                <a:gd name="T50" fmla="*/ 727 w 929"/>
                <a:gd name="T51" fmla="*/ 1234 h 1329"/>
                <a:gd name="T52" fmla="*/ 811 w 929"/>
                <a:gd name="T53" fmla="*/ 1163 h 1329"/>
                <a:gd name="T54" fmla="*/ 715 w 929"/>
                <a:gd name="T55" fmla="*/ 1104 h 1329"/>
                <a:gd name="T56" fmla="*/ 802 w 929"/>
                <a:gd name="T57" fmla="*/ 1083 h 1329"/>
                <a:gd name="T58" fmla="*/ 926 w 929"/>
                <a:gd name="T59" fmla="*/ 1065 h 1329"/>
                <a:gd name="T60" fmla="*/ 874 w 929"/>
                <a:gd name="T61" fmla="*/ 967 h 1329"/>
                <a:gd name="T62" fmla="*/ 809 w 929"/>
                <a:gd name="T63" fmla="*/ 845 h 1329"/>
                <a:gd name="T64" fmla="*/ 843 w 929"/>
                <a:gd name="T65" fmla="*/ 671 h 1329"/>
                <a:gd name="T66" fmla="*/ 800 w 929"/>
                <a:gd name="T67" fmla="*/ 449 h 1329"/>
                <a:gd name="T68" fmla="*/ 786 w 929"/>
                <a:gd name="T69" fmla="*/ 262 h 1329"/>
                <a:gd name="T70" fmla="*/ 859 w 929"/>
                <a:gd name="T71" fmla="*/ 85 h 1329"/>
                <a:gd name="T72" fmla="*/ 825 w 929"/>
                <a:gd name="T73" fmla="*/ 0 h 1329"/>
                <a:gd name="T74" fmla="*/ 731 w 929"/>
                <a:gd name="T75" fmla="*/ 40 h 1329"/>
                <a:gd name="T76" fmla="*/ 658 w 929"/>
                <a:gd name="T77" fmla="*/ 179 h 1329"/>
                <a:gd name="T78" fmla="*/ 516 w 929"/>
                <a:gd name="T79" fmla="*/ 349 h 1329"/>
                <a:gd name="T80" fmla="*/ 396 w 929"/>
                <a:gd name="T81" fmla="*/ 337 h 1329"/>
                <a:gd name="T82" fmla="*/ 296 w 929"/>
                <a:gd name="T83" fmla="*/ 282 h 1329"/>
                <a:gd name="T84" fmla="*/ 290 w 929"/>
                <a:gd name="T85" fmla="*/ 168 h 1329"/>
                <a:gd name="T86" fmla="*/ 272 w 929"/>
                <a:gd name="T87" fmla="*/ 73 h 1329"/>
                <a:gd name="T88" fmla="*/ 172 w 929"/>
                <a:gd name="T89" fmla="*/ 170 h 1329"/>
                <a:gd name="T90" fmla="*/ 107 w 929"/>
                <a:gd name="T91" fmla="*/ 36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rgbClr val="6E5118"/>
              </a:solidFill>
              <a:prstDash val="solid"/>
              <a:round/>
              <a:headEnd/>
              <a:tailEnd/>
            </a:ln>
          </p:spPr>
          <p:txBody>
            <a:bodyPr/>
            <a:lstStyle/>
            <a:p>
              <a:endParaRPr lang="zh-CN" altLang="en-US"/>
            </a:p>
          </p:txBody>
        </p:sp>
        <p:sp>
          <p:nvSpPr>
            <p:cNvPr id="71" name="Freeform 128"/>
            <p:cNvSpPr>
              <a:spLocks/>
            </p:cNvSpPr>
            <p:nvPr/>
          </p:nvSpPr>
          <p:spPr bwMode="gray">
            <a:xfrm>
              <a:off x="3987" y="3238"/>
              <a:ext cx="121" cy="305"/>
            </a:xfrm>
            <a:custGeom>
              <a:avLst/>
              <a:gdLst>
                <a:gd name="T0" fmla="*/ 172 w 242"/>
                <a:gd name="T1" fmla="*/ 4 h 610"/>
                <a:gd name="T2" fmla="*/ 154 w 242"/>
                <a:gd name="T3" fmla="*/ 24 h 610"/>
                <a:gd name="T4" fmla="*/ 132 w 242"/>
                <a:gd name="T5" fmla="*/ 44 h 610"/>
                <a:gd name="T6" fmla="*/ 111 w 242"/>
                <a:gd name="T7" fmla="*/ 63 h 610"/>
                <a:gd name="T8" fmla="*/ 87 w 242"/>
                <a:gd name="T9" fmla="*/ 97 h 610"/>
                <a:gd name="T10" fmla="*/ 73 w 242"/>
                <a:gd name="T11" fmla="*/ 122 h 610"/>
                <a:gd name="T12" fmla="*/ 63 w 242"/>
                <a:gd name="T13" fmla="*/ 148 h 610"/>
                <a:gd name="T14" fmla="*/ 44 w 242"/>
                <a:gd name="T15" fmla="*/ 189 h 610"/>
                <a:gd name="T16" fmla="*/ 20 w 242"/>
                <a:gd name="T17" fmla="*/ 234 h 610"/>
                <a:gd name="T18" fmla="*/ 4 w 242"/>
                <a:gd name="T19" fmla="*/ 268 h 610"/>
                <a:gd name="T20" fmla="*/ 2 w 242"/>
                <a:gd name="T21" fmla="*/ 309 h 610"/>
                <a:gd name="T22" fmla="*/ 14 w 242"/>
                <a:gd name="T23" fmla="*/ 354 h 610"/>
                <a:gd name="T24" fmla="*/ 18 w 242"/>
                <a:gd name="T25" fmla="*/ 396 h 610"/>
                <a:gd name="T26" fmla="*/ 12 w 242"/>
                <a:gd name="T27" fmla="*/ 431 h 610"/>
                <a:gd name="T28" fmla="*/ 24 w 242"/>
                <a:gd name="T29" fmla="*/ 455 h 610"/>
                <a:gd name="T30" fmla="*/ 57 w 242"/>
                <a:gd name="T31" fmla="*/ 477 h 610"/>
                <a:gd name="T32" fmla="*/ 85 w 242"/>
                <a:gd name="T33" fmla="*/ 514 h 610"/>
                <a:gd name="T34" fmla="*/ 111 w 242"/>
                <a:gd name="T35" fmla="*/ 540 h 610"/>
                <a:gd name="T36" fmla="*/ 130 w 242"/>
                <a:gd name="T37" fmla="*/ 555 h 610"/>
                <a:gd name="T38" fmla="*/ 140 w 242"/>
                <a:gd name="T39" fmla="*/ 583 h 610"/>
                <a:gd name="T40" fmla="*/ 148 w 242"/>
                <a:gd name="T41" fmla="*/ 606 h 610"/>
                <a:gd name="T42" fmla="*/ 162 w 242"/>
                <a:gd name="T43" fmla="*/ 606 h 610"/>
                <a:gd name="T44" fmla="*/ 168 w 242"/>
                <a:gd name="T45" fmla="*/ 581 h 610"/>
                <a:gd name="T46" fmla="*/ 168 w 242"/>
                <a:gd name="T47" fmla="*/ 538 h 610"/>
                <a:gd name="T48" fmla="*/ 179 w 242"/>
                <a:gd name="T49" fmla="*/ 494 h 610"/>
                <a:gd name="T50" fmla="*/ 201 w 242"/>
                <a:gd name="T51" fmla="*/ 457 h 610"/>
                <a:gd name="T52" fmla="*/ 217 w 242"/>
                <a:gd name="T53" fmla="*/ 412 h 610"/>
                <a:gd name="T54" fmla="*/ 225 w 242"/>
                <a:gd name="T55" fmla="*/ 343 h 610"/>
                <a:gd name="T56" fmla="*/ 229 w 242"/>
                <a:gd name="T57" fmla="*/ 264 h 610"/>
                <a:gd name="T58" fmla="*/ 229 w 242"/>
                <a:gd name="T59" fmla="*/ 203 h 610"/>
                <a:gd name="T60" fmla="*/ 240 w 242"/>
                <a:gd name="T61" fmla="*/ 156 h 610"/>
                <a:gd name="T62" fmla="*/ 238 w 242"/>
                <a:gd name="T63" fmla="*/ 112 h 610"/>
                <a:gd name="T64" fmla="*/ 223 w 242"/>
                <a:gd name="T65" fmla="*/ 73 h 610"/>
                <a:gd name="T66" fmla="*/ 207 w 242"/>
                <a:gd name="T67" fmla="*/ 42 h 610"/>
                <a:gd name="T68" fmla="*/ 185 w 242"/>
                <a:gd name="T69" fmla="*/ 10 h 610"/>
                <a:gd name="T70" fmla="*/ 173 w 242"/>
                <a:gd name="T71"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rgbClr val="6E5118"/>
              </a:solidFill>
              <a:prstDash val="solid"/>
              <a:round/>
              <a:headEnd/>
              <a:tailEnd/>
            </a:ln>
          </p:spPr>
          <p:txBody>
            <a:bodyPr/>
            <a:lstStyle/>
            <a:p>
              <a:endParaRPr lang="zh-CN" altLang="en-US"/>
            </a:p>
          </p:txBody>
        </p:sp>
      </p:grpSp>
      <p:sp>
        <p:nvSpPr>
          <p:cNvPr id="76" name="TextBox 18"/>
          <p:cNvSpPr txBox="1"/>
          <p:nvPr/>
        </p:nvSpPr>
        <p:spPr>
          <a:xfrm flipH="1">
            <a:off x="997359" y="1653828"/>
            <a:ext cx="2370301" cy="327077"/>
          </a:xfrm>
          <a:prstGeom prst="rect">
            <a:avLst/>
          </a:prstGeom>
          <a:noFill/>
        </p:spPr>
        <p:txBody>
          <a:bodyPr wrap="square" rtlCol="0">
            <a:spAutoFit/>
          </a:bodyPr>
          <a:lstStyle/>
          <a:p>
            <a:pPr>
              <a:lnSpc>
                <a:spcPct val="120000"/>
              </a:lnSpc>
              <a:defRPr/>
            </a:pPr>
            <a:r>
              <a:rPr lang="en-US" altLang="zh-CN" sz="1400" kern="0" dirty="0" smtClean="0">
                <a:solidFill>
                  <a:srgbClr val="DCC084"/>
                </a:solidFill>
                <a:latin typeface="Arial"/>
              </a:rPr>
              <a:t>CPI</a:t>
            </a:r>
            <a:r>
              <a:rPr lang="zh-CN" altLang="en-US" sz="1400" kern="0" dirty="0" smtClean="0">
                <a:solidFill>
                  <a:srgbClr val="DCC084"/>
                </a:solidFill>
                <a:latin typeface="Arial"/>
              </a:rPr>
              <a:t>连续低位运行</a:t>
            </a:r>
          </a:p>
        </p:txBody>
      </p:sp>
      <p:sp>
        <p:nvSpPr>
          <p:cNvPr id="81" name="TextBox 18"/>
          <p:cNvSpPr txBox="1"/>
          <p:nvPr/>
        </p:nvSpPr>
        <p:spPr>
          <a:xfrm flipH="1">
            <a:off x="1283367" y="3749130"/>
            <a:ext cx="2545003" cy="350865"/>
          </a:xfrm>
          <a:prstGeom prst="rect">
            <a:avLst/>
          </a:prstGeom>
          <a:noFill/>
        </p:spPr>
        <p:txBody>
          <a:bodyPr wrap="square" rtlCol="0">
            <a:spAutoFit/>
          </a:bodyPr>
          <a:lstStyle/>
          <a:p>
            <a:pPr>
              <a:lnSpc>
                <a:spcPct val="120000"/>
              </a:lnSpc>
              <a:defRPr/>
            </a:pPr>
            <a:r>
              <a:rPr lang="en-US" altLang="zh-CN" sz="1400" kern="0" dirty="0" smtClean="0">
                <a:solidFill>
                  <a:srgbClr val="DCC084"/>
                </a:solidFill>
                <a:latin typeface="Arial"/>
              </a:rPr>
              <a:t>GDP</a:t>
            </a:r>
            <a:r>
              <a:rPr lang="zh-CN" altLang="en-US" sz="1400" kern="0" dirty="0" smtClean="0">
                <a:solidFill>
                  <a:srgbClr val="DCC084"/>
                </a:solidFill>
                <a:latin typeface="Arial"/>
              </a:rPr>
              <a:t>维持</a:t>
            </a:r>
            <a:r>
              <a:rPr lang="en-US" altLang="zh-CN" sz="1400" kern="0" dirty="0" smtClean="0">
                <a:solidFill>
                  <a:srgbClr val="DCC084"/>
                </a:solidFill>
                <a:latin typeface="Arial"/>
              </a:rPr>
              <a:t>6%</a:t>
            </a:r>
            <a:r>
              <a:rPr lang="zh-CN" altLang="en-US" sz="1400" kern="0" dirty="0" smtClean="0">
                <a:solidFill>
                  <a:srgbClr val="DCC084"/>
                </a:solidFill>
                <a:latin typeface="Arial"/>
              </a:rPr>
              <a:t>，下行趋势明显</a:t>
            </a:r>
          </a:p>
        </p:txBody>
      </p:sp>
      <p:sp>
        <p:nvSpPr>
          <p:cNvPr id="83" name="TextBox 18"/>
          <p:cNvSpPr txBox="1"/>
          <p:nvPr/>
        </p:nvSpPr>
        <p:spPr>
          <a:xfrm>
            <a:off x="6548329" y="1737870"/>
            <a:ext cx="2370301" cy="327077"/>
          </a:xfrm>
          <a:prstGeom prst="rect">
            <a:avLst/>
          </a:prstGeom>
          <a:noFill/>
        </p:spPr>
        <p:txBody>
          <a:bodyPr wrap="square" rtlCol="0">
            <a:spAutoFit/>
          </a:bodyPr>
          <a:lstStyle/>
          <a:p>
            <a:pPr>
              <a:lnSpc>
                <a:spcPct val="120000"/>
              </a:lnSpc>
              <a:defRPr/>
            </a:pPr>
            <a:r>
              <a:rPr lang="en-US" altLang="zh-CN" sz="1400" kern="0" dirty="0" smtClean="0">
                <a:solidFill>
                  <a:srgbClr val="DCC084"/>
                </a:solidFill>
                <a:latin typeface="Arial"/>
              </a:rPr>
              <a:t>PMI</a:t>
            </a:r>
            <a:r>
              <a:rPr lang="zh-CN" altLang="en-US" sz="1400" kern="0" dirty="0" smtClean="0">
                <a:solidFill>
                  <a:srgbClr val="DCC084"/>
                </a:solidFill>
                <a:latin typeface="Arial"/>
              </a:rPr>
              <a:t>创</a:t>
            </a:r>
            <a:r>
              <a:rPr lang="en-US" altLang="zh-CN" sz="1400" kern="0" dirty="0" smtClean="0">
                <a:solidFill>
                  <a:srgbClr val="DCC084"/>
                </a:solidFill>
                <a:latin typeface="Arial"/>
              </a:rPr>
              <a:t>6</a:t>
            </a:r>
            <a:r>
              <a:rPr lang="zh-CN" altLang="en-US" sz="1400" kern="0" dirty="0" smtClean="0">
                <a:solidFill>
                  <a:srgbClr val="DCC084"/>
                </a:solidFill>
                <a:latin typeface="Arial"/>
              </a:rPr>
              <a:t>年新低</a:t>
            </a:r>
          </a:p>
        </p:txBody>
      </p:sp>
      <p:sp>
        <p:nvSpPr>
          <p:cNvPr id="85" name="TextBox 18"/>
          <p:cNvSpPr txBox="1"/>
          <p:nvPr/>
        </p:nvSpPr>
        <p:spPr>
          <a:xfrm>
            <a:off x="6139173" y="3884170"/>
            <a:ext cx="2370301" cy="350865"/>
          </a:xfrm>
          <a:prstGeom prst="rect">
            <a:avLst/>
          </a:prstGeom>
          <a:noFill/>
        </p:spPr>
        <p:txBody>
          <a:bodyPr wrap="square" rtlCol="0">
            <a:spAutoFit/>
          </a:bodyPr>
          <a:lstStyle/>
          <a:p>
            <a:pPr>
              <a:lnSpc>
                <a:spcPct val="120000"/>
              </a:lnSpc>
              <a:defRPr/>
            </a:pPr>
            <a:r>
              <a:rPr lang="en-US" altLang="zh-CN" sz="1400" kern="0" dirty="0" smtClean="0">
                <a:solidFill>
                  <a:srgbClr val="DCC084"/>
                </a:solidFill>
                <a:latin typeface="Arial"/>
              </a:rPr>
              <a:t>PPI</a:t>
            </a:r>
            <a:r>
              <a:rPr lang="zh-CN" altLang="en-US" sz="1400" kern="0" dirty="0" smtClean="0">
                <a:solidFill>
                  <a:srgbClr val="DCC084"/>
                </a:solidFill>
                <a:latin typeface="Arial"/>
              </a:rPr>
              <a:t>连续</a:t>
            </a:r>
            <a:r>
              <a:rPr lang="en-US" altLang="zh-CN" sz="1400" kern="0" dirty="0" smtClean="0">
                <a:solidFill>
                  <a:srgbClr val="DCC084"/>
                </a:solidFill>
                <a:latin typeface="Arial"/>
              </a:rPr>
              <a:t>42</a:t>
            </a:r>
            <a:r>
              <a:rPr lang="zh-CN" altLang="en-US" sz="1400" kern="0" dirty="0" smtClean="0">
                <a:solidFill>
                  <a:srgbClr val="DCC084"/>
                </a:solidFill>
                <a:latin typeface="Arial"/>
              </a:rPr>
              <a:t>个月为负增长</a:t>
            </a:r>
          </a:p>
        </p:txBody>
      </p:sp>
      <p:cxnSp>
        <p:nvCxnSpPr>
          <p:cNvPr id="84" name="直接连接符 83"/>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3605579" y="2646577"/>
            <a:ext cx="324000" cy="849216"/>
          </a:xfrm>
          <a:prstGeom prst="rect">
            <a:avLst/>
          </a:prstGeom>
          <a:pattFill prst="wdUpDiag">
            <a:fgClr>
              <a:srgbClr val="5C4414"/>
            </a:fgClr>
            <a:bgClr>
              <a:srgbClr val="6E511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5741672" y="1755486"/>
            <a:ext cx="324000" cy="320850"/>
          </a:xfrm>
          <a:prstGeom prst="rect">
            <a:avLst/>
          </a:prstGeom>
          <a:pattFill prst="wdUpDiag">
            <a:fgClr>
              <a:srgbClr val="5C4414"/>
            </a:fgClr>
            <a:bgClr>
              <a:srgbClr val="6E511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5362173" y="2638890"/>
            <a:ext cx="324000" cy="1164632"/>
          </a:xfrm>
          <a:prstGeom prst="rect">
            <a:avLst/>
          </a:prstGeom>
          <a:pattFill prst="wdUpDiag">
            <a:fgClr>
              <a:srgbClr val="5C4414"/>
            </a:fgClr>
            <a:bgClr>
              <a:srgbClr val="6E511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907586" y="1748144"/>
            <a:ext cx="324000" cy="609398"/>
          </a:xfrm>
          <a:prstGeom prst="rect">
            <a:avLst/>
          </a:prstGeom>
          <a:pattFill prst="wdUpDiag">
            <a:fgClr>
              <a:srgbClr val="5C4414"/>
            </a:fgClr>
            <a:bgClr>
              <a:srgbClr val="6E511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813573" y="1844577"/>
            <a:ext cx="516488" cy="300082"/>
          </a:xfrm>
          <a:prstGeom prst="rect">
            <a:avLst/>
          </a:prstGeom>
          <a:noFill/>
        </p:spPr>
        <p:txBody>
          <a:bodyPr wrap="none" rtlCol="0">
            <a:spAutoFit/>
          </a:bodyPr>
          <a:lstStyle/>
          <a:p>
            <a:r>
              <a:rPr lang="en-US" altLang="zh-CN" dirty="0" smtClean="0">
                <a:gradFill>
                  <a:gsLst>
                    <a:gs pos="47000">
                      <a:srgbClr val="FBE4AE"/>
                    </a:gs>
                    <a:gs pos="0">
                      <a:srgbClr val="BD922A"/>
                    </a:gs>
                    <a:gs pos="80000">
                      <a:srgbClr val="A28949"/>
                    </a:gs>
                    <a:gs pos="97000">
                      <a:srgbClr val="FAE3B7"/>
                    </a:gs>
                  </a:gsLst>
                  <a:lin ang="8100000" scaled="1"/>
                </a:gradFill>
              </a:rPr>
              <a:t>2.6%</a:t>
            </a:r>
            <a:endParaRPr lang="zh-CN" altLang="en-US" dirty="0">
              <a:gradFill>
                <a:gsLst>
                  <a:gs pos="47000">
                    <a:srgbClr val="FBE4AE"/>
                  </a:gs>
                  <a:gs pos="0">
                    <a:srgbClr val="BD922A"/>
                  </a:gs>
                  <a:gs pos="80000">
                    <a:srgbClr val="A28949"/>
                  </a:gs>
                  <a:gs pos="97000">
                    <a:srgbClr val="FAE3B7"/>
                  </a:gs>
                </a:gsLst>
                <a:lin ang="8100000" scaled="1"/>
              </a:gradFill>
            </a:endParaRPr>
          </a:p>
        </p:txBody>
      </p:sp>
      <p:sp>
        <p:nvSpPr>
          <p:cNvPr id="95" name="文本框 94"/>
          <p:cNvSpPr txBox="1"/>
          <p:nvPr/>
        </p:nvSpPr>
        <p:spPr>
          <a:xfrm>
            <a:off x="3572273" y="2750515"/>
            <a:ext cx="372218" cy="300082"/>
          </a:xfrm>
          <a:prstGeom prst="rect">
            <a:avLst/>
          </a:prstGeom>
          <a:noFill/>
        </p:spPr>
        <p:txBody>
          <a:bodyPr wrap="none" rtlCol="0">
            <a:spAutoFit/>
          </a:bodyPr>
          <a:lstStyle/>
          <a:p>
            <a:r>
              <a:rPr lang="en-US" altLang="zh-CN" dirty="0" smtClean="0">
                <a:gradFill>
                  <a:gsLst>
                    <a:gs pos="47000">
                      <a:srgbClr val="FBE4AE"/>
                    </a:gs>
                    <a:gs pos="0">
                      <a:srgbClr val="BD922A"/>
                    </a:gs>
                    <a:gs pos="80000">
                      <a:srgbClr val="A28949"/>
                    </a:gs>
                    <a:gs pos="97000">
                      <a:srgbClr val="FAE3B7"/>
                    </a:gs>
                  </a:gsLst>
                  <a:lin ang="8100000" scaled="1"/>
                </a:gradFill>
              </a:rPr>
              <a:t>7%</a:t>
            </a:r>
            <a:endParaRPr lang="zh-CN" altLang="en-US" dirty="0">
              <a:gradFill>
                <a:gsLst>
                  <a:gs pos="47000">
                    <a:srgbClr val="FBE4AE"/>
                  </a:gs>
                  <a:gs pos="0">
                    <a:srgbClr val="BD922A"/>
                  </a:gs>
                  <a:gs pos="80000">
                    <a:srgbClr val="A28949"/>
                  </a:gs>
                  <a:gs pos="97000">
                    <a:srgbClr val="FAE3B7"/>
                  </a:gs>
                </a:gsLst>
                <a:lin ang="8100000" scaled="1"/>
              </a:gradFill>
            </a:endParaRPr>
          </a:p>
        </p:txBody>
      </p:sp>
      <p:sp>
        <p:nvSpPr>
          <p:cNvPr id="96" name="文本框 95"/>
          <p:cNvSpPr txBox="1"/>
          <p:nvPr/>
        </p:nvSpPr>
        <p:spPr>
          <a:xfrm>
            <a:off x="5278913" y="2886287"/>
            <a:ext cx="453970" cy="300082"/>
          </a:xfrm>
          <a:prstGeom prst="rect">
            <a:avLst/>
          </a:prstGeom>
          <a:noFill/>
        </p:spPr>
        <p:txBody>
          <a:bodyPr wrap="none" rtlCol="0">
            <a:spAutoFit/>
          </a:bodyPr>
          <a:lstStyle/>
          <a:p>
            <a:r>
              <a:rPr lang="en-US" altLang="zh-CN" dirty="0" smtClean="0">
                <a:gradFill>
                  <a:gsLst>
                    <a:gs pos="47000">
                      <a:srgbClr val="FBE4AE"/>
                    </a:gs>
                    <a:gs pos="0">
                      <a:srgbClr val="BD922A"/>
                    </a:gs>
                    <a:gs pos="80000">
                      <a:srgbClr val="A28949"/>
                    </a:gs>
                    <a:gs pos="97000">
                      <a:srgbClr val="FAE3B7"/>
                    </a:gs>
                  </a:gsLst>
                  <a:lin ang="8100000" scaled="1"/>
                </a:gradFill>
              </a:rPr>
              <a:t>-5.6</a:t>
            </a:r>
            <a:endParaRPr lang="zh-CN" altLang="en-US" dirty="0">
              <a:gradFill>
                <a:gsLst>
                  <a:gs pos="47000">
                    <a:srgbClr val="FBE4AE"/>
                  </a:gs>
                  <a:gs pos="0">
                    <a:srgbClr val="BD922A"/>
                  </a:gs>
                  <a:gs pos="80000">
                    <a:srgbClr val="A28949"/>
                  </a:gs>
                  <a:gs pos="97000">
                    <a:srgbClr val="FAE3B7"/>
                  </a:gs>
                </a:gsLst>
                <a:lin ang="8100000" scaled="1"/>
              </a:gradFill>
            </a:endParaRPr>
          </a:p>
        </p:txBody>
      </p:sp>
      <p:sp>
        <p:nvSpPr>
          <p:cNvPr id="97" name="文本框 96"/>
          <p:cNvSpPr txBox="1"/>
          <p:nvPr/>
        </p:nvSpPr>
        <p:spPr>
          <a:xfrm>
            <a:off x="5717103" y="1742274"/>
            <a:ext cx="364202" cy="300082"/>
          </a:xfrm>
          <a:prstGeom prst="rect">
            <a:avLst/>
          </a:prstGeom>
          <a:noFill/>
        </p:spPr>
        <p:txBody>
          <a:bodyPr wrap="none" rtlCol="0">
            <a:spAutoFit/>
          </a:bodyPr>
          <a:lstStyle/>
          <a:p>
            <a:r>
              <a:rPr lang="en-US" altLang="zh-CN" dirty="0" smtClean="0">
                <a:gradFill>
                  <a:gsLst>
                    <a:gs pos="47000">
                      <a:srgbClr val="FBE4AE"/>
                    </a:gs>
                    <a:gs pos="0">
                      <a:srgbClr val="BD922A"/>
                    </a:gs>
                    <a:gs pos="80000">
                      <a:srgbClr val="A28949"/>
                    </a:gs>
                    <a:gs pos="97000">
                      <a:srgbClr val="FAE3B7"/>
                    </a:gs>
                  </a:gsLst>
                  <a:lin ang="8100000" scaled="1"/>
                </a:gradFill>
              </a:rPr>
              <a:t>48</a:t>
            </a:r>
            <a:endParaRPr lang="zh-CN" altLang="en-US" dirty="0">
              <a:gradFill>
                <a:gsLst>
                  <a:gs pos="47000">
                    <a:srgbClr val="FBE4AE"/>
                  </a:gs>
                  <a:gs pos="0">
                    <a:srgbClr val="BD922A"/>
                  </a:gs>
                  <a:gs pos="80000">
                    <a:srgbClr val="A28949"/>
                  </a:gs>
                  <a:gs pos="97000">
                    <a:srgbClr val="FAE3B7"/>
                  </a:gs>
                </a:gsLst>
                <a:lin ang="8100000" scaled="1"/>
              </a:gradFill>
            </a:endParaRPr>
          </a:p>
        </p:txBody>
      </p:sp>
      <p:sp>
        <p:nvSpPr>
          <p:cNvPr id="80" name="文本框 23"/>
          <p:cNvSpPr txBox="1"/>
          <p:nvPr/>
        </p:nvSpPr>
        <p:spPr>
          <a:xfrm>
            <a:off x="732758" y="135167"/>
            <a:ext cx="203132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rPr>
              <a:t>中国经济现状</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extLst>
      <p:ext uri="{BB962C8B-B14F-4D97-AF65-F5344CB8AC3E}">
        <p14:creationId xmlns:p14="http://schemas.microsoft.com/office/powerpoint/2010/main" val="37468966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par>
                                <p:cTn id="8" presetID="22" presetClass="entr" presetSubtype="8"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500"/>
                                        <p:tgtEl>
                                          <p:spTgt spid="84"/>
                                        </p:tgtEl>
                                      </p:cBhvr>
                                    </p:animEffect>
                                  </p:childTnLst>
                                </p:cTn>
                              </p:par>
                              <p:par>
                                <p:cTn id="11" presetID="53" presetClass="entr" presetSubtype="528"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animEffect transition="in" filter="fade">
                                      <p:cBhvr>
                                        <p:cTn id="15" dur="500"/>
                                        <p:tgtEl>
                                          <p:spTgt spid="80"/>
                                        </p:tgtEl>
                                      </p:cBhvr>
                                    </p:animEffect>
                                    <p:anim calcmode="lin" valueType="num">
                                      <p:cBhvr>
                                        <p:cTn id="16" dur="500" fill="hold"/>
                                        <p:tgtEl>
                                          <p:spTgt spid="80"/>
                                        </p:tgtEl>
                                        <p:attrNameLst>
                                          <p:attrName>ppt_x</p:attrName>
                                        </p:attrNameLst>
                                      </p:cBhvr>
                                      <p:tavLst>
                                        <p:tav tm="0">
                                          <p:val>
                                            <p:fltVal val="0.5"/>
                                          </p:val>
                                        </p:tav>
                                        <p:tav tm="100000">
                                          <p:val>
                                            <p:strVal val="#ppt_x"/>
                                          </p:val>
                                        </p:tav>
                                      </p:tavLst>
                                    </p:anim>
                                    <p:anim calcmode="lin" valueType="num">
                                      <p:cBhvr>
                                        <p:cTn id="17" dur="500" fill="hold"/>
                                        <p:tgtEl>
                                          <p:spTgt spid="80"/>
                                        </p:tgtEl>
                                        <p:attrNameLst>
                                          <p:attrName>ppt_y</p:attrName>
                                        </p:attrNameLst>
                                      </p:cBhvr>
                                      <p:tavLst>
                                        <p:tav tm="0">
                                          <p:val>
                                            <p:fltVal val="0.5"/>
                                          </p:val>
                                        </p:tav>
                                        <p:tav tm="100000">
                                          <p:val>
                                            <p:strVal val="#ppt_y"/>
                                          </p:val>
                                        </p:tav>
                                      </p:tavLst>
                                    </p:anim>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anim calcmode="lin" valueType="num">
                                      <p:cBhvr>
                                        <p:cTn id="32" dur="750" fill="hold"/>
                                        <p:tgtEl>
                                          <p:spTgt spid="7"/>
                                        </p:tgtEl>
                                        <p:attrNameLst>
                                          <p:attrName>ppt_x</p:attrName>
                                        </p:attrNameLst>
                                      </p:cBhvr>
                                      <p:tavLst>
                                        <p:tav tm="0">
                                          <p:val>
                                            <p:strVal val="#ppt_x"/>
                                          </p:val>
                                        </p:tav>
                                        <p:tav tm="100000">
                                          <p:val>
                                            <p:strVal val="#ppt_x"/>
                                          </p:val>
                                        </p:tav>
                                      </p:tavLst>
                                    </p:anim>
                                    <p:anim calcmode="lin" valueType="num">
                                      <p:cBhvr>
                                        <p:cTn id="33" dur="75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2250"/>
                            </p:stCondLst>
                            <p:childTnLst>
                              <p:par>
                                <p:cTn id="35" presetID="22" presetClass="entr" presetSubtype="2"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par>
                                <p:cTn id="38" presetID="22" presetClass="entr" presetSubtype="4" fill="hold" grpId="0" nodeType="withEffect">
                                  <p:stCondLst>
                                    <p:cond delay="250"/>
                                  </p:stCondLst>
                                  <p:childTnLst>
                                    <p:set>
                                      <p:cBhvr>
                                        <p:cTn id="39" dur="1" fill="hold">
                                          <p:stCondLst>
                                            <p:cond delay="0"/>
                                          </p:stCondLst>
                                        </p:cTn>
                                        <p:tgtEl>
                                          <p:spTgt spid="88"/>
                                        </p:tgtEl>
                                        <p:attrNameLst>
                                          <p:attrName>style.visibility</p:attrName>
                                        </p:attrNameLst>
                                      </p:cBhvr>
                                      <p:to>
                                        <p:strVal val="visible"/>
                                      </p:to>
                                    </p:set>
                                    <p:animEffect transition="in" filter="wipe(down)">
                                      <p:cBhvr>
                                        <p:cTn id="40" dur="500"/>
                                        <p:tgtEl>
                                          <p:spTgt spid="88"/>
                                        </p:tgtEl>
                                      </p:cBhvr>
                                    </p:animEffect>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750"/>
                                        <p:tgtEl>
                                          <p:spTgt spid="95"/>
                                        </p:tgtEl>
                                      </p:cBhvr>
                                    </p:animEffect>
                                    <p:anim calcmode="lin" valueType="num">
                                      <p:cBhvr>
                                        <p:cTn id="45" dur="750" fill="hold"/>
                                        <p:tgtEl>
                                          <p:spTgt spid="95"/>
                                        </p:tgtEl>
                                        <p:attrNameLst>
                                          <p:attrName>ppt_x</p:attrName>
                                        </p:attrNameLst>
                                      </p:cBhvr>
                                      <p:tavLst>
                                        <p:tav tm="0">
                                          <p:val>
                                            <p:strVal val="#ppt_x"/>
                                          </p:val>
                                        </p:tav>
                                        <p:tav tm="100000">
                                          <p:val>
                                            <p:strVal val="#ppt_x"/>
                                          </p:val>
                                        </p:tav>
                                      </p:tavLst>
                                    </p:anim>
                                    <p:anim calcmode="lin" valueType="num">
                                      <p:cBhvr>
                                        <p:cTn id="46" dur="750" fill="hold"/>
                                        <p:tgtEl>
                                          <p:spTgt spid="95"/>
                                        </p:tgtEl>
                                        <p:attrNameLst>
                                          <p:attrName>ppt_y</p:attrName>
                                        </p:attrNameLst>
                                      </p:cBhvr>
                                      <p:tavLst>
                                        <p:tav tm="0">
                                          <p:val>
                                            <p:strVal val="#ppt_y+.1"/>
                                          </p:val>
                                        </p:tav>
                                        <p:tav tm="100000">
                                          <p:val>
                                            <p:strVal val="#ppt_y"/>
                                          </p:val>
                                        </p:tav>
                                      </p:tavLst>
                                    </p:anim>
                                  </p:childTnLst>
                                </p:cTn>
                              </p:par>
                            </p:childTnLst>
                          </p:cTn>
                        </p:par>
                        <p:par>
                          <p:cTn id="47" fill="hold">
                            <p:stCondLst>
                              <p:cond delay="3750"/>
                            </p:stCondLst>
                            <p:childTnLst>
                              <p:par>
                                <p:cTn id="48" presetID="22" presetClass="entr" presetSubtype="2" fill="hold" grpId="0" nodeType="after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wipe(right)">
                                      <p:cBhvr>
                                        <p:cTn id="50" dur="500"/>
                                        <p:tgtEl>
                                          <p:spTgt spid="81"/>
                                        </p:tgtEl>
                                      </p:cBhvr>
                                    </p:animEffect>
                                  </p:childTnLst>
                                </p:cTn>
                              </p:par>
                              <p:par>
                                <p:cTn id="51" presetID="22" presetClass="entr" presetSubtype="4" fill="hold" grpId="0" nodeType="withEffect">
                                  <p:stCondLst>
                                    <p:cond delay="250"/>
                                  </p:stCondLst>
                                  <p:childTnLst>
                                    <p:set>
                                      <p:cBhvr>
                                        <p:cTn id="52" dur="1" fill="hold">
                                          <p:stCondLst>
                                            <p:cond delay="0"/>
                                          </p:stCondLst>
                                        </p:cTn>
                                        <p:tgtEl>
                                          <p:spTgt spid="93"/>
                                        </p:tgtEl>
                                        <p:attrNameLst>
                                          <p:attrName>style.visibility</p:attrName>
                                        </p:attrNameLst>
                                      </p:cBhvr>
                                      <p:to>
                                        <p:strVal val="visible"/>
                                      </p:to>
                                    </p:set>
                                    <p:animEffect transition="in" filter="wipe(down)">
                                      <p:cBhvr>
                                        <p:cTn id="53" dur="500"/>
                                        <p:tgtEl>
                                          <p:spTgt spid="93"/>
                                        </p:tgtEl>
                                      </p:cBhvr>
                                    </p:animEffect>
                                  </p:childTnLst>
                                </p:cTn>
                              </p:par>
                            </p:childTnLst>
                          </p:cTn>
                        </p:par>
                        <p:par>
                          <p:cTn id="54" fill="hold">
                            <p:stCondLst>
                              <p:cond delay="4500"/>
                            </p:stCondLst>
                            <p:childTnLst>
                              <p:par>
                                <p:cTn id="55" presetID="42" presetClass="entr" presetSubtype="0"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750"/>
                                        <p:tgtEl>
                                          <p:spTgt spid="96"/>
                                        </p:tgtEl>
                                      </p:cBhvr>
                                    </p:animEffect>
                                    <p:anim calcmode="lin" valueType="num">
                                      <p:cBhvr>
                                        <p:cTn id="58" dur="750" fill="hold"/>
                                        <p:tgtEl>
                                          <p:spTgt spid="96"/>
                                        </p:tgtEl>
                                        <p:attrNameLst>
                                          <p:attrName>ppt_x</p:attrName>
                                        </p:attrNameLst>
                                      </p:cBhvr>
                                      <p:tavLst>
                                        <p:tav tm="0">
                                          <p:val>
                                            <p:strVal val="#ppt_x"/>
                                          </p:val>
                                        </p:tav>
                                        <p:tav tm="100000">
                                          <p:val>
                                            <p:strVal val="#ppt_x"/>
                                          </p:val>
                                        </p:tav>
                                      </p:tavLst>
                                    </p:anim>
                                    <p:anim calcmode="lin" valueType="num">
                                      <p:cBhvr>
                                        <p:cTn id="59" dur="750" fill="hold"/>
                                        <p:tgtEl>
                                          <p:spTgt spid="96"/>
                                        </p:tgtEl>
                                        <p:attrNameLst>
                                          <p:attrName>ppt_y</p:attrName>
                                        </p:attrNameLst>
                                      </p:cBhvr>
                                      <p:tavLst>
                                        <p:tav tm="0">
                                          <p:val>
                                            <p:strVal val="#ppt_y+.1"/>
                                          </p:val>
                                        </p:tav>
                                        <p:tav tm="100000">
                                          <p:val>
                                            <p:strVal val="#ppt_y"/>
                                          </p:val>
                                        </p:tav>
                                      </p:tavLst>
                                    </p:anim>
                                  </p:childTnLst>
                                </p:cTn>
                              </p:par>
                            </p:childTnLst>
                          </p:cTn>
                        </p:par>
                        <p:par>
                          <p:cTn id="60" fill="hold">
                            <p:stCondLst>
                              <p:cond delay="5250"/>
                            </p:stCondLst>
                            <p:childTnLst>
                              <p:par>
                                <p:cTn id="61" presetID="22" presetClass="entr" presetSubtype="8"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left)">
                                      <p:cBhvr>
                                        <p:cTn id="63" dur="500"/>
                                        <p:tgtEl>
                                          <p:spTgt spid="85"/>
                                        </p:tgtEl>
                                      </p:cBhvr>
                                    </p:animEffect>
                                  </p:childTnLst>
                                </p:cTn>
                              </p:par>
                              <p:par>
                                <p:cTn id="64" presetID="22" presetClass="entr" presetSubtype="4" fill="hold" grpId="0" nodeType="withEffect">
                                  <p:stCondLst>
                                    <p:cond delay="250"/>
                                  </p:stCondLst>
                                  <p:childTnLst>
                                    <p:set>
                                      <p:cBhvr>
                                        <p:cTn id="65" dur="1" fill="hold">
                                          <p:stCondLst>
                                            <p:cond delay="0"/>
                                          </p:stCondLst>
                                        </p:cTn>
                                        <p:tgtEl>
                                          <p:spTgt spid="89"/>
                                        </p:tgtEl>
                                        <p:attrNameLst>
                                          <p:attrName>style.visibility</p:attrName>
                                        </p:attrNameLst>
                                      </p:cBhvr>
                                      <p:to>
                                        <p:strVal val="visible"/>
                                      </p:to>
                                    </p:set>
                                    <p:animEffect transition="in" filter="wipe(down)">
                                      <p:cBhvr>
                                        <p:cTn id="66" dur="500"/>
                                        <p:tgtEl>
                                          <p:spTgt spid="89"/>
                                        </p:tgtEl>
                                      </p:cBhvr>
                                    </p:animEffect>
                                  </p:childTnLst>
                                </p:cTn>
                              </p:par>
                            </p:childTnLst>
                          </p:cTn>
                        </p:par>
                        <p:par>
                          <p:cTn id="67" fill="hold">
                            <p:stCondLst>
                              <p:cond delay="6000"/>
                            </p:stCondLst>
                            <p:childTnLst>
                              <p:par>
                                <p:cTn id="68" presetID="42" presetClass="entr" presetSubtype="0" fill="hold" grpId="0" nodeType="after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750"/>
                                        <p:tgtEl>
                                          <p:spTgt spid="97"/>
                                        </p:tgtEl>
                                      </p:cBhvr>
                                    </p:animEffect>
                                    <p:anim calcmode="lin" valueType="num">
                                      <p:cBhvr>
                                        <p:cTn id="71" dur="750" fill="hold"/>
                                        <p:tgtEl>
                                          <p:spTgt spid="97"/>
                                        </p:tgtEl>
                                        <p:attrNameLst>
                                          <p:attrName>ppt_x</p:attrName>
                                        </p:attrNameLst>
                                      </p:cBhvr>
                                      <p:tavLst>
                                        <p:tav tm="0">
                                          <p:val>
                                            <p:strVal val="#ppt_x"/>
                                          </p:val>
                                        </p:tav>
                                        <p:tav tm="100000">
                                          <p:val>
                                            <p:strVal val="#ppt_x"/>
                                          </p:val>
                                        </p:tav>
                                      </p:tavLst>
                                    </p:anim>
                                    <p:anim calcmode="lin" valueType="num">
                                      <p:cBhvr>
                                        <p:cTn id="72" dur="750" fill="hold"/>
                                        <p:tgtEl>
                                          <p:spTgt spid="97"/>
                                        </p:tgtEl>
                                        <p:attrNameLst>
                                          <p:attrName>ppt_y</p:attrName>
                                        </p:attrNameLst>
                                      </p:cBhvr>
                                      <p:tavLst>
                                        <p:tav tm="0">
                                          <p:val>
                                            <p:strVal val="#ppt_y+.1"/>
                                          </p:val>
                                        </p:tav>
                                        <p:tav tm="100000">
                                          <p:val>
                                            <p:strVal val="#ppt_y"/>
                                          </p:val>
                                        </p:tav>
                                      </p:tavLst>
                                    </p:anim>
                                  </p:childTnLst>
                                </p:cTn>
                              </p:par>
                            </p:childTnLst>
                          </p:cTn>
                        </p:par>
                        <p:par>
                          <p:cTn id="73" fill="hold">
                            <p:stCondLst>
                              <p:cond delay="6750"/>
                            </p:stCondLst>
                            <p:childTnLst>
                              <p:par>
                                <p:cTn id="74" presetID="22" presetClass="entr" presetSubtype="8" fill="hold" grpId="0" nodeType="after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wipe(left)">
                                      <p:cBhvr>
                                        <p:cTn id="7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1" grpId="0"/>
      <p:bldP spid="83" grpId="0"/>
      <p:bldP spid="85" grpId="0"/>
      <p:bldP spid="88" grpId="0" animBg="1"/>
      <p:bldP spid="89" grpId="0" animBg="1"/>
      <p:bldP spid="93" grpId="0" animBg="1"/>
      <p:bldP spid="6" grpId="0" animBg="1"/>
      <p:bldP spid="7" grpId="0"/>
      <p:bldP spid="95" grpId="0"/>
      <p:bldP spid="96" grpId="0"/>
      <p:bldP spid="97"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2096429"/>
            <a:ext cx="8433270" cy="1442667"/>
          </a:xfrm>
          <a:custGeom>
            <a:avLst/>
            <a:gdLst>
              <a:gd name="connsiteX0" fmla="*/ 0 w 8433270"/>
              <a:gd name="connsiteY0" fmla="*/ 1037064 h 1442667"/>
              <a:gd name="connsiteX1" fmla="*/ 1661532 w 8433270"/>
              <a:gd name="connsiteY1" fmla="*/ 1427356 h 1442667"/>
              <a:gd name="connsiteX2" fmla="*/ 3568390 w 8433270"/>
              <a:gd name="connsiteY2" fmla="*/ 568712 h 1442667"/>
              <a:gd name="connsiteX3" fmla="*/ 5776332 w 8433270"/>
              <a:gd name="connsiteY3" fmla="*/ 1059366 h 1442667"/>
              <a:gd name="connsiteX4" fmla="*/ 7036420 w 8433270"/>
              <a:gd name="connsiteY4" fmla="*/ 245327 h 1442667"/>
              <a:gd name="connsiteX5" fmla="*/ 8363415 w 8433270"/>
              <a:gd name="connsiteY5" fmla="*/ 490654 h 1442667"/>
              <a:gd name="connsiteX6" fmla="*/ 8129239 w 8433270"/>
              <a:gd name="connsiteY6" fmla="*/ 0 h 144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3270" h="1442667">
                <a:moveTo>
                  <a:pt x="0" y="1037064"/>
                </a:moveTo>
                <a:cubicBezTo>
                  <a:pt x="533400" y="1271239"/>
                  <a:pt x="1066800" y="1505415"/>
                  <a:pt x="1661532" y="1427356"/>
                </a:cubicBezTo>
                <a:cubicBezTo>
                  <a:pt x="2256264" y="1349297"/>
                  <a:pt x="2882590" y="630044"/>
                  <a:pt x="3568390" y="568712"/>
                </a:cubicBezTo>
                <a:cubicBezTo>
                  <a:pt x="4254190" y="507380"/>
                  <a:pt x="5198327" y="1113263"/>
                  <a:pt x="5776332" y="1059366"/>
                </a:cubicBezTo>
                <a:cubicBezTo>
                  <a:pt x="6354337" y="1005469"/>
                  <a:pt x="6605240" y="340112"/>
                  <a:pt x="7036420" y="245327"/>
                </a:cubicBezTo>
                <a:cubicBezTo>
                  <a:pt x="7467600" y="150542"/>
                  <a:pt x="8181279" y="531542"/>
                  <a:pt x="8363415" y="490654"/>
                </a:cubicBezTo>
                <a:cubicBezTo>
                  <a:pt x="8545552" y="449766"/>
                  <a:pt x="8337395" y="224883"/>
                  <a:pt x="8129239" y="0"/>
                </a:cubicBezTo>
              </a:path>
            </a:pathLst>
          </a:custGeom>
          <a:noFill/>
          <a:ln w="25400">
            <a:solidFill>
              <a:srgbClr val="D0A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7680" y="346387"/>
            <a:ext cx="2003975" cy="2003975"/>
          </a:xfrm>
          <a:prstGeom prst="rect">
            <a:avLst/>
          </a:prstGeom>
        </p:spPr>
      </p:pic>
      <p:sp>
        <p:nvSpPr>
          <p:cNvPr id="13" name="矩形 12"/>
          <p:cNvSpPr/>
          <p:nvPr/>
        </p:nvSpPr>
        <p:spPr>
          <a:xfrm>
            <a:off x="3032638" y="3143222"/>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rgbClr val="D0AB52"/>
                </a:solidFill>
              </a:rPr>
              <a:t>国企改革</a:t>
            </a:r>
            <a:endParaRPr kumimoji="0" lang="zh-CN" altLang="en-US" sz="1600" b="1" i="0" u="none" strike="noStrike" kern="0" cap="none" spc="0" normalizeH="0" baseline="0" noProof="0" dirty="0">
              <a:ln>
                <a:noFill/>
              </a:ln>
              <a:solidFill>
                <a:srgbClr val="D0AB52"/>
              </a:solidFill>
              <a:effectLst/>
              <a:uLnTx/>
              <a:uFillTx/>
            </a:endParaRPr>
          </a:p>
        </p:txBody>
      </p:sp>
      <p:sp>
        <p:nvSpPr>
          <p:cNvPr id="15" name="矩形 14"/>
          <p:cNvSpPr/>
          <p:nvPr/>
        </p:nvSpPr>
        <p:spPr>
          <a:xfrm>
            <a:off x="814255" y="2824049"/>
            <a:ext cx="14157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政府简政放权</a:t>
            </a:r>
            <a:endParaRPr kumimoji="0" lang="zh-CN" altLang="en-US" sz="1600" b="1" i="0" u="none" strike="noStrike" kern="0" cap="none" spc="0" normalizeH="0" baseline="0" noProof="0" dirty="0">
              <a:ln>
                <a:noFill/>
              </a:ln>
              <a:solidFill>
                <a:srgbClr val="D0AB52"/>
              </a:solidFill>
              <a:effectLst/>
              <a:uLnTx/>
              <a:uFillTx/>
            </a:endParaRPr>
          </a:p>
        </p:txBody>
      </p:sp>
      <p:sp>
        <p:nvSpPr>
          <p:cNvPr id="17" name="矩形 16"/>
          <p:cNvSpPr/>
          <p:nvPr/>
        </p:nvSpPr>
        <p:spPr>
          <a:xfrm>
            <a:off x="5002769" y="2333724"/>
            <a:ext cx="14157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D0AB52"/>
                </a:solidFill>
                <a:effectLst/>
                <a:uLnTx/>
                <a:uFillTx/>
              </a:rPr>
              <a:t>资本市场改革</a:t>
            </a:r>
            <a:endParaRPr kumimoji="0" lang="zh-CN" altLang="en-US" sz="1600" b="1" i="0" u="none" strike="noStrike" kern="0" cap="none" spc="0" normalizeH="0" baseline="0" noProof="0" dirty="0">
              <a:ln>
                <a:noFill/>
              </a:ln>
              <a:solidFill>
                <a:srgbClr val="D0AB52"/>
              </a:solidFill>
              <a:effectLst/>
              <a:uLnTx/>
              <a:uFillTx/>
            </a:endParaRPr>
          </a:p>
        </p:txBody>
      </p:sp>
      <p:grpSp>
        <p:nvGrpSpPr>
          <p:cNvPr id="6" name="组合 5"/>
          <p:cNvGrpSpPr/>
          <p:nvPr/>
        </p:nvGrpSpPr>
        <p:grpSpPr>
          <a:xfrm>
            <a:off x="1257615" y="3288193"/>
            <a:ext cx="501805" cy="501805"/>
            <a:chOff x="1257615" y="3288193"/>
            <a:chExt cx="501805" cy="501805"/>
          </a:xfrm>
        </p:grpSpPr>
        <p:sp>
          <p:nvSpPr>
            <p:cNvPr id="10" name="椭圆 9"/>
            <p:cNvSpPr/>
            <p:nvPr/>
          </p:nvSpPr>
          <p:spPr>
            <a:xfrm>
              <a:off x="1257615" y="3288193"/>
              <a:ext cx="501805" cy="501805"/>
            </a:xfrm>
            <a:prstGeom prst="ellipse">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66601" y="3314713"/>
              <a:ext cx="466794" cy="461665"/>
            </a:xfrm>
            <a:prstGeom prst="rect">
              <a:avLst/>
            </a:prstGeom>
            <a:noFill/>
          </p:spPr>
          <p:txBody>
            <a:bodyPr wrap="none" rtlCol="0">
              <a:spAutoFit/>
            </a:bodyPr>
            <a:lstStyle/>
            <a:p>
              <a:r>
                <a:rPr lang="en-US" altLang="zh-CN" sz="2400" dirty="0" smtClean="0">
                  <a:solidFill>
                    <a:srgbClr val="5C4414"/>
                  </a:solidFill>
                </a:rPr>
                <a:t>01</a:t>
              </a:r>
              <a:endParaRPr lang="zh-CN" altLang="en-US" sz="2400" dirty="0">
                <a:solidFill>
                  <a:srgbClr val="5C4414"/>
                </a:solidFill>
              </a:endParaRPr>
            </a:p>
          </p:txBody>
        </p:sp>
      </p:grpSp>
      <p:grpSp>
        <p:nvGrpSpPr>
          <p:cNvPr id="7" name="组合 6"/>
          <p:cNvGrpSpPr/>
          <p:nvPr/>
        </p:nvGrpSpPr>
        <p:grpSpPr>
          <a:xfrm>
            <a:off x="3304455" y="2449551"/>
            <a:ext cx="503664" cy="501805"/>
            <a:chOff x="3304455" y="2449551"/>
            <a:chExt cx="503664" cy="501805"/>
          </a:xfrm>
        </p:grpSpPr>
        <p:sp>
          <p:nvSpPr>
            <p:cNvPr id="11" name="椭圆 10"/>
            <p:cNvSpPr/>
            <p:nvPr/>
          </p:nvSpPr>
          <p:spPr>
            <a:xfrm>
              <a:off x="3304455" y="2449551"/>
              <a:ext cx="501805" cy="501805"/>
            </a:xfrm>
            <a:prstGeom prst="ellipse">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304455" y="2462067"/>
              <a:ext cx="503664" cy="461665"/>
            </a:xfrm>
            <a:prstGeom prst="rect">
              <a:avLst/>
            </a:prstGeom>
            <a:noFill/>
          </p:spPr>
          <p:txBody>
            <a:bodyPr wrap="none" rtlCol="0">
              <a:spAutoFit/>
            </a:bodyPr>
            <a:lstStyle/>
            <a:p>
              <a:r>
                <a:rPr lang="en-US" altLang="zh-CN" sz="2400" dirty="0" smtClean="0">
                  <a:solidFill>
                    <a:srgbClr val="5C4414"/>
                  </a:solidFill>
                </a:rPr>
                <a:t>02</a:t>
              </a:r>
              <a:endParaRPr lang="zh-CN" altLang="en-US" sz="2400" dirty="0">
                <a:solidFill>
                  <a:srgbClr val="5C4414"/>
                </a:solidFill>
              </a:endParaRPr>
            </a:p>
          </p:txBody>
        </p:sp>
      </p:grpSp>
      <p:grpSp>
        <p:nvGrpSpPr>
          <p:cNvPr id="8" name="组合 7"/>
          <p:cNvGrpSpPr/>
          <p:nvPr/>
        </p:nvGrpSpPr>
        <p:grpSpPr>
          <a:xfrm>
            <a:off x="5538439" y="2867943"/>
            <a:ext cx="519636" cy="501805"/>
            <a:chOff x="5538439" y="2867943"/>
            <a:chExt cx="519636" cy="501805"/>
          </a:xfrm>
        </p:grpSpPr>
        <p:sp>
          <p:nvSpPr>
            <p:cNvPr id="12" name="椭圆 11"/>
            <p:cNvSpPr/>
            <p:nvPr/>
          </p:nvSpPr>
          <p:spPr>
            <a:xfrm>
              <a:off x="5538439" y="2867943"/>
              <a:ext cx="501805" cy="501805"/>
            </a:xfrm>
            <a:prstGeom prst="ellipse">
              <a:avLst/>
            </a:prstGeom>
            <a:gradFill>
              <a:gsLst>
                <a:gs pos="0">
                  <a:srgbClr val="FBE4AE"/>
                </a:gs>
                <a:gs pos="13000">
                  <a:srgbClr val="BD922A"/>
                </a:gs>
                <a:gs pos="21001">
                  <a:srgbClr val="BD922A"/>
                </a:gs>
                <a:gs pos="47000">
                  <a:srgbClr val="FBE4AE"/>
                </a:gs>
                <a:gs pos="74000">
                  <a:srgbClr val="BD922A"/>
                </a:gs>
                <a:gs pos="97000">
                  <a:srgbClr val="FAE3B7"/>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544793" y="2888012"/>
              <a:ext cx="513282" cy="461665"/>
            </a:xfrm>
            <a:prstGeom prst="rect">
              <a:avLst/>
            </a:prstGeom>
            <a:noFill/>
          </p:spPr>
          <p:txBody>
            <a:bodyPr wrap="none" rtlCol="0">
              <a:spAutoFit/>
            </a:bodyPr>
            <a:lstStyle/>
            <a:p>
              <a:r>
                <a:rPr lang="en-US" altLang="zh-CN" sz="2400" dirty="0" smtClean="0">
                  <a:solidFill>
                    <a:srgbClr val="5C4414"/>
                  </a:solidFill>
                </a:rPr>
                <a:t>03</a:t>
              </a:r>
              <a:endParaRPr lang="zh-CN" altLang="en-US" sz="2400" dirty="0">
                <a:solidFill>
                  <a:srgbClr val="5C4414"/>
                </a:solidFill>
              </a:endParaRPr>
            </a:p>
          </p:txBody>
        </p:sp>
      </p:grpSp>
      <p:cxnSp>
        <p:nvCxnSpPr>
          <p:cNvPr id="23" name="直接连接符 22"/>
          <p:cNvCxnSpPr/>
          <p:nvPr/>
        </p:nvCxnSpPr>
        <p:spPr>
          <a:xfrm flipV="1">
            <a:off x="3004053"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p:nvSpPr>
        <p:spPr>
          <a:xfrm>
            <a:off x="732758" y="135167"/>
            <a:ext cx="203132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rPr>
              <a:t>中国经济现状</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spTree>
    <p:extLst>
      <p:ext uri="{BB962C8B-B14F-4D97-AF65-F5344CB8AC3E}">
        <p14:creationId xmlns:p14="http://schemas.microsoft.com/office/powerpoint/2010/main" val="2485332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53" presetClass="entr" presetSubtype="52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fltVal val="0.5"/>
                                          </p:val>
                                        </p:tav>
                                        <p:tav tm="100000">
                                          <p:val>
                                            <p:strVal val="#ppt_x"/>
                                          </p:val>
                                        </p:tav>
                                      </p:tavLst>
                                    </p:anim>
                                    <p:anim calcmode="lin" valueType="num">
                                      <p:cBhvr>
                                        <p:cTn id="17" dur="500" fill="hold"/>
                                        <p:tgtEl>
                                          <p:spTgt spid="25"/>
                                        </p:tgtEl>
                                        <p:attrNameLst>
                                          <p:attrName>ppt_y</p:attrName>
                                        </p:attrNameLst>
                                      </p:cBhvr>
                                      <p:tavLst>
                                        <p:tav tm="0">
                                          <p:val>
                                            <p:fltVal val="0.5"/>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000"/>
                            </p:stCondLst>
                            <p:childTnLst>
                              <p:par>
                                <p:cTn id="29" presetID="49" presetClass="entr" presetSubtype="0" decel="10000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style.rotation</p:attrName>
                                        </p:attrNameLst>
                                      </p:cBhvr>
                                      <p:tavLst>
                                        <p:tav tm="0">
                                          <p:val>
                                            <p:fltVal val="360"/>
                                          </p:val>
                                        </p:tav>
                                        <p:tav tm="100000">
                                          <p:val>
                                            <p:fltVal val="0"/>
                                          </p:val>
                                        </p:tav>
                                      </p:tavLst>
                                    </p:anim>
                                    <p:animEffect transition="in" filter="fade">
                                      <p:cBhvr>
                                        <p:cTn id="34" dur="500"/>
                                        <p:tgtEl>
                                          <p:spTgt spid="6"/>
                                        </p:tgtEl>
                                      </p:cBhvr>
                                    </p:animEffect>
                                  </p:childTnLst>
                                </p:cTn>
                              </p:par>
                            </p:childTnLst>
                          </p:cTn>
                        </p:par>
                        <p:par>
                          <p:cTn id="35" fill="hold">
                            <p:stCondLst>
                              <p:cond delay="2500"/>
                            </p:stCondLst>
                            <p:childTnLst>
                              <p:par>
                                <p:cTn id="36" presetID="16" presetClass="entr" presetSubtype="2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par>
                          <p:cTn id="39" fill="hold">
                            <p:stCondLst>
                              <p:cond delay="3000"/>
                            </p:stCondLst>
                            <p:childTnLst>
                              <p:par>
                                <p:cTn id="40" presetID="49" presetClass="entr" presetSubtype="0" decel="10000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 calcmode="lin" valueType="num">
                                      <p:cBhvr>
                                        <p:cTn id="44" dur="500" fill="hold"/>
                                        <p:tgtEl>
                                          <p:spTgt spid="7"/>
                                        </p:tgtEl>
                                        <p:attrNameLst>
                                          <p:attrName>style.rotation</p:attrName>
                                        </p:attrNameLst>
                                      </p:cBhvr>
                                      <p:tavLst>
                                        <p:tav tm="0">
                                          <p:val>
                                            <p:fltVal val="360"/>
                                          </p:val>
                                        </p:tav>
                                        <p:tav tm="100000">
                                          <p:val>
                                            <p:fltVal val="0"/>
                                          </p:val>
                                        </p:tav>
                                      </p:tavLst>
                                    </p:anim>
                                    <p:animEffect transition="in" filter="fade">
                                      <p:cBhvr>
                                        <p:cTn id="45" dur="500"/>
                                        <p:tgtEl>
                                          <p:spTgt spid="7"/>
                                        </p:tgtEl>
                                      </p:cBhvr>
                                    </p:animEffect>
                                  </p:childTnLst>
                                </p:cTn>
                              </p:par>
                            </p:childTnLst>
                          </p:cTn>
                        </p:par>
                        <p:par>
                          <p:cTn id="46" fill="hold">
                            <p:stCondLst>
                              <p:cond delay="3500"/>
                            </p:stCondLst>
                            <p:childTnLst>
                              <p:par>
                                <p:cTn id="47" presetID="16" presetClass="entr" presetSubtype="21"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par>
                          <p:cTn id="50" fill="hold">
                            <p:stCondLst>
                              <p:cond delay="4000"/>
                            </p:stCondLst>
                            <p:childTnLst>
                              <p:par>
                                <p:cTn id="51" presetID="49" presetClass="entr" presetSubtype="0" decel="10000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style.rotation</p:attrName>
                                        </p:attrNameLst>
                                      </p:cBhvr>
                                      <p:tavLst>
                                        <p:tav tm="0">
                                          <p:val>
                                            <p:fltVal val="360"/>
                                          </p:val>
                                        </p:tav>
                                        <p:tav tm="100000">
                                          <p:val>
                                            <p:fltVal val="0"/>
                                          </p:val>
                                        </p:tav>
                                      </p:tavLst>
                                    </p:anim>
                                    <p:animEffect transition="in" filter="fade">
                                      <p:cBhvr>
                                        <p:cTn id="56" dur="500"/>
                                        <p:tgtEl>
                                          <p:spTgt spid="8"/>
                                        </p:tgtEl>
                                      </p:cBhvr>
                                    </p:animEffect>
                                  </p:childTnLst>
                                </p:cTn>
                              </p:par>
                            </p:childTnLst>
                          </p:cTn>
                        </p:par>
                        <p:par>
                          <p:cTn id="57" fill="hold">
                            <p:stCondLst>
                              <p:cond delay="4500"/>
                            </p:stCondLst>
                            <p:childTnLst>
                              <p:par>
                                <p:cTn id="58" presetID="16" presetClass="entr" presetSubtype="21"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arn(inVertical)">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7"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nvSpPr>
        <p:spPr>
          <a:xfrm rot="18971871">
            <a:off x="4142923" y="1563051"/>
            <a:ext cx="501805" cy="717244"/>
          </a:xfrm>
          <a:custGeom>
            <a:avLst/>
            <a:gdLst>
              <a:gd name="connsiteX0" fmla="*/ 15382 w 501805"/>
              <a:gd name="connsiteY0" fmla="*/ 702446 h 717244"/>
              <a:gd name="connsiteX1" fmla="*/ 1190 w 501805"/>
              <a:gd name="connsiteY1" fmla="*/ 717244 h 717244"/>
              <a:gd name="connsiteX2" fmla="*/ 0 w 501805"/>
              <a:gd name="connsiteY2" fmla="*/ 717244 h 717244"/>
              <a:gd name="connsiteX3" fmla="*/ 0 w 501805"/>
              <a:gd name="connsiteY3" fmla="*/ 712002 h 717244"/>
              <a:gd name="connsiteX4" fmla="*/ 501805 w 501805"/>
              <a:gd name="connsiteY4" fmla="*/ 0 h 717244"/>
              <a:gd name="connsiteX5" fmla="*/ 501805 w 501805"/>
              <a:gd name="connsiteY5" fmla="*/ 16732 h 717244"/>
              <a:gd name="connsiteX6" fmla="*/ 491445 w 501805"/>
              <a:gd name="connsiteY6" fmla="*/ 22613 h 717244"/>
              <a:gd name="connsiteX7" fmla="*/ 320597 w 501805"/>
              <a:gd name="connsiteY7" fmla="*/ 358642 h 717244"/>
              <a:gd name="connsiteX8" fmla="*/ 491445 w 501805"/>
              <a:gd name="connsiteY8" fmla="*/ 694671 h 717244"/>
              <a:gd name="connsiteX9" fmla="*/ 501805 w 501805"/>
              <a:gd name="connsiteY9" fmla="*/ 700552 h 717244"/>
              <a:gd name="connsiteX10" fmla="*/ 501805 w 501805"/>
              <a:gd name="connsiteY10" fmla="*/ 717244 h 717244"/>
              <a:gd name="connsiteX11" fmla="*/ 484937 w 501805"/>
              <a:gd name="connsiteY11" fmla="*/ 717244 h 717244"/>
              <a:gd name="connsiteX12" fmla="*/ 330204 w 501805"/>
              <a:gd name="connsiteY12" fmla="*/ 568849 h 717244"/>
              <a:gd name="connsiteX13" fmla="*/ 139686 w 501805"/>
              <a:gd name="connsiteY13" fmla="*/ 572833 h 717244"/>
              <a:gd name="connsiteX14" fmla="*/ 107126 w 501805"/>
              <a:gd name="connsiteY14" fmla="*/ 606784 h 717244"/>
              <a:gd name="connsiteX15" fmla="*/ 141263 w 501805"/>
              <a:gd name="connsiteY15" fmla="*/ 551802 h 717244"/>
              <a:gd name="connsiteX16" fmla="*/ 183995 w 501805"/>
              <a:gd name="connsiteY16" fmla="*/ 358642 h 717244"/>
              <a:gd name="connsiteX17" fmla="*/ 27897 w 501805"/>
              <a:gd name="connsiteY17" fmla="*/ 22613 h 717244"/>
              <a:gd name="connsiteX18" fmla="*/ 0 w 501805"/>
              <a:gd name="connsiteY18" fmla="*/ 5282 h 717244"/>
              <a:gd name="connsiteX19" fmla="*/ 0 w 501805"/>
              <a:gd name="connsiteY19" fmla="*/ 0 h 717244"/>
              <a:gd name="connsiteX20" fmla="*/ 32561 w 501805"/>
              <a:gd name="connsiteY20" fmla="*/ 0 h 717244"/>
              <a:gd name="connsiteX21" fmla="*/ 207742 w 501805"/>
              <a:gd name="connsiteY21" fmla="*/ 168006 h 717244"/>
              <a:gd name="connsiteX22" fmla="*/ 336506 w 501805"/>
              <a:gd name="connsiteY22" fmla="*/ 165313 h 717244"/>
              <a:gd name="connsiteX23" fmla="*/ 495048 w 501805"/>
              <a:gd name="connsiteY23" fmla="*/ 0 h 71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1805" h="717244">
                <a:moveTo>
                  <a:pt x="15382" y="702446"/>
                </a:moveTo>
                <a:lnTo>
                  <a:pt x="1190" y="717244"/>
                </a:lnTo>
                <a:lnTo>
                  <a:pt x="0" y="717244"/>
                </a:lnTo>
                <a:lnTo>
                  <a:pt x="0" y="712002"/>
                </a:lnTo>
                <a:close/>
                <a:moveTo>
                  <a:pt x="501805" y="0"/>
                </a:moveTo>
                <a:lnTo>
                  <a:pt x="501805" y="16732"/>
                </a:lnTo>
                <a:lnTo>
                  <a:pt x="491445" y="22613"/>
                </a:lnTo>
                <a:cubicBezTo>
                  <a:pt x="388368" y="95437"/>
                  <a:pt x="320597" y="218763"/>
                  <a:pt x="320597" y="358642"/>
                </a:cubicBezTo>
                <a:cubicBezTo>
                  <a:pt x="320597" y="498521"/>
                  <a:pt x="388368" y="621847"/>
                  <a:pt x="491445" y="694671"/>
                </a:cubicBezTo>
                <a:lnTo>
                  <a:pt x="501805" y="700552"/>
                </a:lnTo>
                <a:lnTo>
                  <a:pt x="501805" y="717244"/>
                </a:lnTo>
                <a:lnTo>
                  <a:pt x="484937" y="717244"/>
                </a:lnTo>
                <a:lnTo>
                  <a:pt x="330204" y="568849"/>
                </a:lnTo>
                <a:cubicBezTo>
                  <a:pt x="276494" y="517339"/>
                  <a:pt x="191196" y="519123"/>
                  <a:pt x="139686" y="572833"/>
                </a:cubicBezTo>
                <a:lnTo>
                  <a:pt x="107126" y="606784"/>
                </a:lnTo>
                <a:lnTo>
                  <a:pt x="141263" y="551802"/>
                </a:lnTo>
                <a:cubicBezTo>
                  <a:pt x="168515" y="494383"/>
                  <a:pt x="183995" y="428582"/>
                  <a:pt x="183995" y="358642"/>
                </a:cubicBezTo>
                <a:cubicBezTo>
                  <a:pt x="183995" y="218763"/>
                  <a:pt x="122076" y="95437"/>
                  <a:pt x="27897" y="22613"/>
                </a:cubicBezTo>
                <a:lnTo>
                  <a:pt x="0" y="5282"/>
                </a:lnTo>
                <a:lnTo>
                  <a:pt x="0" y="0"/>
                </a:lnTo>
                <a:lnTo>
                  <a:pt x="32561" y="0"/>
                </a:lnTo>
                <a:lnTo>
                  <a:pt x="207742" y="168006"/>
                </a:lnTo>
                <a:cubicBezTo>
                  <a:pt x="244043" y="202820"/>
                  <a:pt x="301692" y="201614"/>
                  <a:pt x="336506" y="165313"/>
                </a:cubicBezTo>
                <a:lnTo>
                  <a:pt x="495048" y="0"/>
                </a:lnTo>
                <a:close/>
              </a:path>
            </a:pathLst>
          </a:custGeom>
          <a:gradFill>
            <a:gsLst>
              <a:gs pos="0">
                <a:srgbClr val="DCC084"/>
              </a:gs>
              <a:gs pos="50000">
                <a:srgbClr val="6E5118"/>
              </a:gs>
              <a:gs pos="83000">
                <a:srgbClr val="D0AB52"/>
              </a:gs>
              <a:gs pos="100000">
                <a:srgbClr val="6E5118"/>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2492491">
            <a:off x="4177229" y="2663321"/>
            <a:ext cx="387114" cy="702831"/>
          </a:xfrm>
          <a:custGeom>
            <a:avLst/>
            <a:gdLst>
              <a:gd name="connsiteX0" fmla="*/ 3832 w 387114"/>
              <a:gd name="connsiteY0" fmla="*/ 0 h 702831"/>
              <a:gd name="connsiteX1" fmla="*/ 47822 w 387114"/>
              <a:gd name="connsiteY1" fmla="*/ 49650 h 702831"/>
              <a:gd name="connsiteX2" fmla="*/ 238035 w 387114"/>
              <a:gd name="connsiteY2" fmla="*/ 61145 h 702831"/>
              <a:gd name="connsiteX3" fmla="*/ 251133 w 387114"/>
              <a:gd name="connsiteY3" fmla="*/ 49540 h 702831"/>
              <a:gd name="connsiteX4" fmla="*/ 218106 w 387114"/>
              <a:gd name="connsiteY4" fmla="*/ 156319 h 702831"/>
              <a:gd name="connsiteX5" fmla="*/ 205906 w 387114"/>
              <a:gd name="connsiteY5" fmla="*/ 279510 h 702831"/>
              <a:gd name="connsiteX6" fmla="*/ 376754 w 387114"/>
              <a:gd name="connsiteY6" fmla="*/ 688255 h 702831"/>
              <a:gd name="connsiteX7" fmla="*/ 387114 w 387114"/>
              <a:gd name="connsiteY7" fmla="*/ 695408 h 702831"/>
              <a:gd name="connsiteX8" fmla="*/ 387114 w 387114"/>
              <a:gd name="connsiteY8" fmla="*/ 702831 h 702831"/>
              <a:gd name="connsiteX9" fmla="*/ 223164 w 387114"/>
              <a:gd name="connsiteY9" fmla="*/ 517790 h 702831"/>
              <a:gd name="connsiteX10" fmla="*/ 65745 w 387114"/>
              <a:gd name="connsiteY10" fmla="*/ 508276 h 702831"/>
              <a:gd name="connsiteX11" fmla="*/ 0 w 387114"/>
              <a:gd name="connsiteY11" fmla="*/ 566527 h 702831"/>
              <a:gd name="connsiteX12" fmla="*/ 26572 w 387114"/>
              <a:gd name="connsiteY12" fmla="*/ 514469 h 702831"/>
              <a:gd name="connsiteX13" fmla="*/ 69304 w 387114"/>
              <a:gd name="connsiteY13" fmla="*/ 279510 h 702831"/>
              <a:gd name="connsiteX14" fmla="*/ 26572 w 387114"/>
              <a:gd name="connsiteY14" fmla="*/ 44551 h 70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114" h="702831">
                <a:moveTo>
                  <a:pt x="3832" y="0"/>
                </a:moveTo>
                <a:lnTo>
                  <a:pt x="47822" y="49650"/>
                </a:lnTo>
                <a:cubicBezTo>
                  <a:pt x="97174" y="105350"/>
                  <a:pt x="182335" y="110497"/>
                  <a:pt x="238035" y="61145"/>
                </a:cubicBezTo>
                <a:lnTo>
                  <a:pt x="251133" y="49540"/>
                </a:lnTo>
                <a:lnTo>
                  <a:pt x="218106" y="156319"/>
                </a:lnTo>
                <a:cubicBezTo>
                  <a:pt x="210142" y="195694"/>
                  <a:pt x="205906" y="236973"/>
                  <a:pt x="205906" y="279510"/>
                </a:cubicBezTo>
                <a:cubicBezTo>
                  <a:pt x="205906" y="449659"/>
                  <a:pt x="273677" y="599671"/>
                  <a:pt x="376754" y="688255"/>
                </a:cubicBezTo>
                <a:lnTo>
                  <a:pt x="387114" y="695408"/>
                </a:lnTo>
                <a:lnTo>
                  <a:pt x="387114" y="702831"/>
                </a:lnTo>
                <a:lnTo>
                  <a:pt x="223164" y="517790"/>
                </a:lnTo>
                <a:cubicBezTo>
                  <a:pt x="182321" y="471693"/>
                  <a:pt x="111842" y="467433"/>
                  <a:pt x="65745" y="508276"/>
                </a:cubicBezTo>
                <a:lnTo>
                  <a:pt x="0" y="566527"/>
                </a:lnTo>
                <a:lnTo>
                  <a:pt x="26572" y="514469"/>
                </a:lnTo>
                <a:cubicBezTo>
                  <a:pt x="53824" y="444625"/>
                  <a:pt x="69304" y="364585"/>
                  <a:pt x="69304" y="279510"/>
                </a:cubicBezTo>
                <a:cubicBezTo>
                  <a:pt x="69304" y="194436"/>
                  <a:pt x="53824" y="114396"/>
                  <a:pt x="26572" y="44551"/>
                </a:cubicBezTo>
                <a:close/>
              </a:path>
            </a:pathLst>
          </a:custGeom>
          <a:gradFill>
            <a:gsLst>
              <a:gs pos="0">
                <a:srgbClr val="DCC084"/>
              </a:gs>
              <a:gs pos="50000">
                <a:srgbClr val="6E5118"/>
              </a:gs>
              <a:gs pos="83000">
                <a:srgbClr val="D0AB52"/>
              </a:gs>
              <a:gs pos="100000">
                <a:srgbClr val="6E5118"/>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18355439">
            <a:off x="4294791" y="3438066"/>
            <a:ext cx="347331" cy="799874"/>
          </a:xfrm>
          <a:custGeom>
            <a:avLst/>
            <a:gdLst>
              <a:gd name="connsiteX0" fmla="*/ 306677 w 347331"/>
              <a:gd name="connsiteY0" fmla="*/ 74074 h 799874"/>
              <a:gd name="connsiteX1" fmla="*/ 291584 w 347331"/>
              <a:gd name="connsiteY1" fmla="*/ 96097 h 799874"/>
              <a:gd name="connsiteX2" fmla="*/ 221906 w 347331"/>
              <a:gd name="connsiteY2" fmla="*/ 399959 h 799874"/>
              <a:gd name="connsiteX3" fmla="*/ 340160 w 347331"/>
              <a:gd name="connsiteY3" fmla="*/ 774701 h 799874"/>
              <a:gd name="connsiteX4" fmla="*/ 347331 w 347331"/>
              <a:gd name="connsiteY4" fmla="*/ 781259 h 799874"/>
              <a:gd name="connsiteX5" fmla="*/ 347331 w 347331"/>
              <a:gd name="connsiteY5" fmla="*/ 799874 h 799874"/>
              <a:gd name="connsiteX6" fmla="*/ 323604 w 347331"/>
              <a:gd name="connsiteY6" fmla="*/ 799874 h 799874"/>
              <a:gd name="connsiteX7" fmla="*/ 277300 w 347331"/>
              <a:gd name="connsiteY7" fmla="*/ 735964 h 799874"/>
              <a:gd name="connsiteX8" fmla="*/ 150120 w 347331"/>
              <a:gd name="connsiteY8" fmla="*/ 715648 h 799874"/>
              <a:gd name="connsiteX9" fmla="*/ 33869 w 347331"/>
              <a:gd name="connsiteY9" fmla="*/ 799874 h 799874"/>
              <a:gd name="connsiteX10" fmla="*/ 0 w 347331"/>
              <a:gd name="connsiteY10" fmla="*/ 799874 h 799874"/>
              <a:gd name="connsiteX11" fmla="*/ 0 w 347331"/>
              <a:gd name="connsiteY11" fmla="*/ 794028 h 799874"/>
              <a:gd name="connsiteX12" fmla="*/ 19309 w 347331"/>
              <a:gd name="connsiteY12" fmla="*/ 774701 h 799874"/>
              <a:gd name="connsiteX13" fmla="*/ 127355 w 347331"/>
              <a:gd name="connsiteY13" fmla="*/ 399959 h 799874"/>
              <a:gd name="connsiteX14" fmla="*/ 19309 w 347331"/>
              <a:gd name="connsiteY14" fmla="*/ 25218 h 799874"/>
              <a:gd name="connsiteX15" fmla="*/ 0 w 347331"/>
              <a:gd name="connsiteY15" fmla="*/ 5890 h 799874"/>
              <a:gd name="connsiteX16" fmla="*/ 0 w 347331"/>
              <a:gd name="connsiteY16" fmla="*/ 0 h 799874"/>
              <a:gd name="connsiteX17" fmla="*/ 34001 w 347331"/>
              <a:gd name="connsiteY17" fmla="*/ 0 h 799874"/>
              <a:gd name="connsiteX18" fmla="*/ 97631 w 347331"/>
              <a:gd name="connsiteY18" fmla="*/ 87824 h 799874"/>
              <a:gd name="connsiteX19" fmla="*/ 253363 w 347331"/>
              <a:gd name="connsiteY19" fmla="*/ 112701 h 79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331" h="799874">
                <a:moveTo>
                  <a:pt x="306677" y="74074"/>
                </a:moveTo>
                <a:lnTo>
                  <a:pt x="291584" y="96097"/>
                </a:lnTo>
                <a:cubicBezTo>
                  <a:pt x="248292" y="176352"/>
                  <a:pt x="221906" y="282964"/>
                  <a:pt x="221906" y="399959"/>
                </a:cubicBezTo>
                <a:cubicBezTo>
                  <a:pt x="221906" y="555953"/>
                  <a:pt x="268814" y="693487"/>
                  <a:pt x="340160" y="774701"/>
                </a:cubicBezTo>
                <a:lnTo>
                  <a:pt x="347331" y="781259"/>
                </a:lnTo>
                <a:lnTo>
                  <a:pt x="347331" y="799874"/>
                </a:lnTo>
                <a:lnTo>
                  <a:pt x="323604" y="799874"/>
                </a:lnTo>
                <a:lnTo>
                  <a:pt x="277300" y="735964"/>
                </a:lnTo>
                <a:cubicBezTo>
                  <a:pt x="247791" y="695234"/>
                  <a:pt x="190851" y="686138"/>
                  <a:pt x="150120" y="715648"/>
                </a:cubicBezTo>
                <a:lnTo>
                  <a:pt x="33869" y="799874"/>
                </a:lnTo>
                <a:lnTo>
                  <a:pt x="0" y="799874"/>
                </a:lnTo>
                <a:lnTo>
                  <a:pt x="0" y="794028"/>
                </a:lnTo>
                <a:lnTo>
                  <a:pt x="19309" y="774701"/>
                </a:lnTo>
                <a:cubicBezTo>
                  <a:pt x="84497" y="693487"/>
                  <a:pt x="127355" y="555954"/>
                  <a:pt x="127355" y="399959"/>
                </a:cubicBezTo>
                <a:cubicBezTo>
                  <a:pt x="127355" y="243965"/>
                  <a:pt x="84497" y="106432"/>
                  <a:pt x="19309" y="25218"/>
                </a:cubicBezTo>
                <a:lnTo>
                  <a:pt x="0" y="5890"/>
                </a:lnTo>
                <a:lnTo>
                  <a:pt x="0" y="0"/>
                </a:lnTo>
                <a:lnTo>
                  <a:pt x="34001" y="0"/>
                </a:lnTo>
                <a:lnTo>
                  <a:pt x="97631" y="87824"/>
                </a:lnTo>
                <a:cubicBezTo>
                  <a:pt x="133765" y="137697"/>
                  <a:pt x="203489" y="148835"/>
                  <a:pt x="253363" y="112701"/>
                </a:cubicBezTo>
                <a:close/>
              </a:path>
            </a:pathLst>
          </a:custGeom>
          <a:gradFill>
            <a:gsLst>
              <a:gs pos="0">
                <a:srgbClr val="DCC084"/>
              </a:gs>
              <a:gs pos="50000">
                <a:srgbClr val="6E5118"/>
              </a:gs>
              <a:gs pos="83000">
                <a:srgbClr val="D0AB52"/>
              </a:gs>
              <a:gs pos="100000">
                <a:srgbClr val="6E5118"/>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652734" y="1260090"/>
            <a:ext cx="669073" cy="546410"/>
          </a:xfrm>
          <a:prstGeom prst="roundRect">
            <a:avLst/>
          </a:prstGeom>
          <a:noFill/>
          <a:ln w="53975">
            <a:gradFill flip="none" rotWithShape="1">
              <a:gsLst>
                <a:gs pos="0">
                  <a:srgbClr val="DCC084"/>
                </a:gs>
                <a:gs pos="50000">
                  <a:srgbClr val="6E5118"/>
                </a:gs>
                <a:gs pos="83000">
                  <a:srgbClr val="D0AB52"/>
                </a:gs>
                <a:gs pos="100000">
                  <a:srgbClr val="6E5118"/>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461827" y="2022710"/>
            <a:ext cx="989952" cy="808461"/>
          </a:xfrm>
          <a:prstGeom prst="roundRect">
            <a:avLst/>
          </a:prstGeom>
          <a:noFill/>
          <a:ln w="53975">
            <a:gradFill flip="none" rotWithShape="1">
              <a:gsLst>
                <a:gs pos="0">
                  <a:srgbClr val="DCC084"/>
                </a:gs>
                <a:gs pos="50000">
                  <a:srgbClr val="6E5118"/>
                </a:gs>
                <a:gs pos="83000">
                  <a:srgbClr val="D0AB52"/>
                </a:gs>
                <a:gs pos="100000">
                  <a:srgbClr val="6E5118"/>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451936" y="3047381"/>
            <a:ext cx="819274" cy="669074"/>
          </a:xfrm>
          <a:prstGeom prst="roundRect">
            <a:avLst/>
          </a:prstGeom>
          <a:noFill/>
          <a:ln w="53975">
            <a:gradFill flip="none" rotWithShape="1">
              <a:gsLst>
                <a:gs pos="0">
                  <a:srgbClr val="DCC084"/>
                </a:gs>
                <a:gs pos="50000">
                  <a:srgbClr val="6E5118"/>
                </a:gs>
                <a:gs pos="83000">
                  <a:srgbClr val="D0AB52"/>
                </a:gs>
                <a:gs pos="100000">
                  <a:srgbClr val="6E5118"/>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689172" y="3940080"/>
            <a:ext cx="669073" cy="546410"/>
          </a:xfrm>
          <a:prstGeom prst="roundRect">
            <a:avLst/>
          </a:prstGeom>
          <a:noFill/>
          <a:ln w="53975">
            <a:gradFill flip="none" rotWithShape="1">
              <a:gsLst>
                <a:gs pos="0">
                  <a:srgbClr val="DCC084"/>
                </a:gs>
                <a:gs pos="50000">
                  <a:srgbClr val="6E5118"/>
                </a:gs>
                <a:gs pos="83000">
                  <a:srgbClr val="D0AB52"/>
                </a:gs>
                <a:gs pos="100000">
                  <a:srgbClr val="6E5118"/>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132"/>
          <p:cNvSpPr>
            <a:spLocks noEditPoints="1"/>
          </p:cNvSpPr>
          <p:nvPr/>
        </p:nvSpPr>
        <p:spPr bwMode="auto">
          <a:xfrm>
            <a:off x="3793578" y="1389954"/>
            <a:ext cx="387383" cy="251895"/>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rgbClr val="D0AB5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9"/>
          <p:cNvSpPr>
            <a:spLocks noEditPoints="1"/>
          </p:cNvSpPr>
          <p:nvPr/>
        </p:nvSpPr>
        <p:spPr bwMode="auto">
          <a:xfrm>
            <a:off x="4649206" y="2126286"/>
            <a:ext cx="615193" cy="543659"/>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D0AB52"/>
          </a:solidFill>
          <a:ln>
            <a:noFill/>
          </a:ln>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latin typeface="Calibri" panose="020F0502020204030204"/>
              <a:ea typeface="宋体" panose="02010600030101010101" pitchFamily="2" charset="-122"/>
            </a:endParaRPr>
          </a:p>
        </p:txBody>
      </p:sp>
      <p:sp>
        <p:nvSpPr>
          <p:cNvPr id="34" name="Freeform 125"/>
          <p:cNvSpPr>
            <a:spLocks noEditPoints="1"/>
          </p:cNvSpPr>
          <p:nvPr/>
        </p:nvSpPr>
        <p:spPr bwMode="auto">
          <a:xfrm>
            <a:off x="3612789" y="3189516"/>
            <a:ext cx="518698" cy="389581"/>
          </a:xfrm>
          <a:custGeom>
            <a:avLst/>
            <a:gdLst>
              <a:gd name="T0" fmla="*/ 3 w 108"/>
              <a:gd name="T1" fmla="*/ 54 h 81"/>
              <a:gd name="T2" fmla="*/ 21 w 108"/>
              <a:gd name="T3" fmla="*/ 47 h 81"/>
              <a:gd name="T4" fmla="*/ 25 w 108"/>
              <a:gd name="T5" fmla="*/ 44 h 81"/>
              <a:gd name="T6" fmla="*/ 35 w 108"/>
              <a:gd name="T7" fmla="*/ 62 h 81"/>
              <a:gd name="T8" fmla="*/ 43 w 108"/>
              <a:gd name="T9" fmla="*/ 44 h 81"/>
              <a:gd name="T10" fmla="*/ 48 w 108"/>
              <a:gd name="T11" fmla="*/ 47 h 81"/>
              <a:gd name="T12" fmla="*/ 60 w 108"/>
              <a:gd name="T13" fmla="*/ 52 h 81"/>
              <a:gd name="T14" fmla="*/ 60 w 108"/>
              <a:gd name="T15" fmla="*/ 51 h 81"/>
              <a:gd name="T16" fmla="*/ 72 w 108"/>
              <a:gd name="T17" fmla="*/ 47 h 81"/>
              <a:gd name="T18" fmla="*/ 83 w 108"/>
              <a:gd name="T19" fmla="*/ 61 h 81"/>
              <a:gd name="T20" fmla="*/ 96 w 108"/>
              <a:gd name="T21" fmla="*/ 47 h 81"/>
              <a:gd name="T22" fmla="*/ 105 w 108"/>
              <a:gd name="T23" fmla="*/ 49 h 81"/>
              <a:gd name="T24" fmla="*/ 108 w 108"/>
              <a:gd name="T25" fmla="*/ 72 h 81"/>
              <a:gd name="T26" fmla="*/ 69 w 108"/>
              <a:gd name="T27" fmla="*/ 72 h 81"/>
              <a:gd name="T28" fmla="*/ 69 w 108"/>
              <a:gd name="T29" fmla="*/ 81 h 81"/>
              <a:gd name="T30" fmla="*/ 0 w 108"/>
              <a:gd name="T31" fmla="*/ 81 h 81"/>
              <a:gd name="T32" fmla="*/ 3 w 108"/>
              <a:gd name="T33" fmla="*/ 54 h 81"/>
              <a:gd name="T34" fmla="*/ 73 w 108"/>
              <a:gd name="T35" fmla="*/ 27 h 81"/>
              <a:gd name="T36" fmla="*/ 93 w 108"/>
              <a:gd name="T37" fmla="*/ 25 h 81"/>
              <a:gd name="T38" fmla="*/ 92 w 108"/>
              <a:gd name="T39" fmla="*/ 37 h 81"/>
              <a:gd name="T40" fmla="*/ 88 w 108"/>
              <a:gd name="T41" fmla="*/ 42 h 81"/>
              <a:gd name="T42" fmla="*/ 99 w 108"/>
              <a:gd name="T43" fmla="*/ 42 h 81"/>
              <a:gd name="T44" fmla="*/ 98 w 108"/>
              <a:gd name="T45" fmla="*/ 32 h 81"/>
              <a:gd name="T46" fmla="*/ 69 w 108"/>
              <a:gd name="T47" fmla="*/ 32 h 81"/>
              <a:gd name="T48" fmla="*/ 68 w 108"/>
              <a:gd name="T49" fmla="*/ 42 h 81"/>
              <a:gd name="T50" fmla="*/ 78 w 108"/>
              <a:gd name="T51" fmla="*/ 42 h 81"/>
              <a:gd name="T52" fmla="*/ 75 w 108"/>
              <a:gd name="T53" fmla="*/ 37 h 81"/>
              <a:gd name="T54" fmla="*/ 73 w 108"/>
              <a:gd name="T55" fmla="*/ 27 h 81"/>
              <a:gd name="T56" fmla="*/ 73 w 108"/>
              <a:gd name="T57" fmla="*/ 27 h 81"/>
              <a:gd name="T58" fmla="*/ 21 w 108"/>
              <a:gd name="T59" fmla="*/ 31 h 81"/>
              <a:gd name="T60" fmla="*/ 22 w 108"/>
              <a:gd name="T61" fmla="*/ 16 h 81"/>
              <a:gd name="T62" fmla="*/ 46 w 108"/>
              <a:gd name="T63" fmla="*/ 16 h 81"/>
              <a:gd name="T64" fmla="*/ 47 w 108"/>
              <a:gd name="T65" fmla="*/ 31 h 81"/>
              <a:gd name="T66" fmla="*/ 52 w 108"/>
              <a:gd name="T67" fmla="*/ 25 h 81"/>
              <a:gd name="T68" fmla="*/ 50 w 108"/>
              <a:gd name="T69" fmla="*/ 8 h 81"/>
              <a:gd name="T70" fmla="*/ 19 w 108"/>
              <a:gd name="T71" fmla="*/ 7 h 81"/>
              <a:gd name="T72" fmla="*/ 18 w 108"/>
              <a:gd name="T73" fmla="*/ 28 h 81"/>
              <a:gd name="T74" fmla="*/ 21 w 108"/>
              <a:gd name="T75"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2"/>
                  <a:pt x="15" y="49"/>
                  <a:pt x="21" y="47"/>
                </a:cubicBezTo>
                <a:cubicBezTo>
                  <a:pt x="22" y="46"/>
                  <a:pt x="24" y="45"/>
                  <a:pt x="25" y="44"/>
                </a:cubicBezTo>
                <a:cubicBezTo>
                  <a:pt x="35" y="62"/>
                  <a:pt x="35" y="62"/>
                  <a:pt x="35" y="62"/>
                </a:cubicBezTo>
                <a:cubicBezTo>
                  <a:pt x="43" y="44"/>
                  <a:pt x="43" y="44"/>
                  <a:pt x="43" y="44"/>
                </a:cubicBezTo>
                <a:cubicBezTo>
                  <a:pt x="45" y="45"/>
                  <a:pt x="46" y="46"/>
                  <a:pt x="48" y="47"/>
                </a:cubicBezTo>
                <a:cubicBezTo>
                  <a:pt x="60" y="52"/>
                  <a:pt x="60" y="52"/>
                  <a:pt x="60" y="52"/>
                </a:cubicBezTo>
                <a:cubicBezTo>
                  <a:pt x="60" y="51"/>
                  <a:pt x="60" y="51"/>
                  <a:pt x="60" y="51"/>
                </a:cubicBezTo>
                <a:cubicBezTo>
                  <a:pt x="65" y="49"/>
                  <a:pt x="69" y="47"/>
                  <a:pt x="72" y="47"/>
                </a:cubicBezTo>
                <a:cubicBezTo>
                  <a:pt x="74" y="53"/>
                  <a:pt x="78" y="57"/>
                  <a:pt x="83" y="61"/>
                </a:cubicBezTo>
                <a:cubicBezTo>
                  <a:pt x="89" y="57"/>
                  <a:pt x="93" y="52"/>
                  <a:pt x="96" y="47"/>
                </a:cubicBezTo>
                <a:cubicBezTo>
                  <a:pt x="98" y="47"/>
                  <a:pt x="102" y="48"/>
                  <a:pt x="105" y="49"/>
                </a:cubicBezTo>
                <a:cubicBezTo>
                  <a:pt x="108" y="54"/>
                  <a:pt x="108" y="65"/>
                  <a:pt x="108" y="72"/>
                </a:cubicBezTo>
                <a:cubicBezTo>
                  <a:pt x="69" y="72"/>
                  <a:pt x="69" y="72"/>
                  <a:pt x="69" y="72"/>
                </a:cubicBezTo>
                <a:cubicBezTo>
                  <a:pt x="70" y="75"/>
                  <a:pt x="70" y="78"/>
                  <a:pt x="69" y="81"/>
                </a:cubicBezTo>
                <a:cubicBezTo>
                  <a:pt x="46" y="81"/>
                  <a:pt x="23" y="81"/>
                  <a:pt x="0" y="81"/>
                </a:cubicBezTo>
                <a:cubicBezTo>
                  <a:pt x="0" y="68"/>
                  <a:pt x="0" y="59"/>
                  <a:pt x="3" y="54"/>
                </a:cubicBezTo>
                <a:close/>
                <a:moveTo>
                  <a:pt x="73" y="27"/>
                </a:moveTo>
                <a:cubicBezTo>
                  <a:pt x="79" y="28"/>
                  <a:pt x="89" y="27"/>
                  <a:pt x="93" y="25"/>
                </a:cubicBezTo>
                <a:cubicBezTo>
                  <a:pt x="93" y="27"/>
                  <a:pt x="93" y="33"/>
                  <a:pt x="92" y="37"/>
                </a:cubicBezTo>
                <a:cubicBezTo>
                  <a:pt x="91" y="39"/>
                  <a:pt x="90" y="41"/>
                  <a:pt x="88" y="42"/>
                </a:cubicBezTo>
                <a:cubicBezTo>
                  <a:pt x="99" y="42"/>
                  <a:pt x="99" y="42"/>
                  <a:pt x="99" y="42"/>
                </a:cubicBezTo>
                <a:cubicBezTo>
                  <a:pt x="99" y="42"/>
                  <a:pt x="98" y="34"/>
                  <a:pt x="98" y="32"/>
                </a:cubicBezTo>
                <a:cubicBezTo>
                  <a:pt x="102" y="3"/>
                  <a:pt x="64" y="3"/>
                  <a:pt x="69" y="32"/>
                </a:cubicBezTo>
                <a:cubicBezTo>
                  <a:pt x="69" y="34"/>
                  <a:pt x="68" y="42"/>
                  <a:pt x="68" y="42"/>
                </a:cubicBezTo>
                <a:cubicBezTo>
                  <a:pt x="78" y="42"/>
                  <a:pt x="78" y="42"/>
                  <a:pt x="78" y="42"/>
                </a:cubicBezTo>
                <a:cubicBezTo>
                  <a:pt x="77" y="41"/>
                  <a:pt x="76" y="39"/>
                  <a:pt x="75" y="37"/>
                </a:cubicBezTo>
                <a:cubicBezTo>
                  <a:pt x="73" y="34"/>
                  <a:pt x="73" y="30"/>
                  <a:pt x="73" y="27"/>
                </a:cubicBezTo>
                <a:cubicBezTo>
                  <a:pt x="73" y="27"/>
                  <a:pt x="73" y="27"/>
                  <a:pt x="73" y="27"/>
                </a:cubicBezTo>
                <a:close/>
                <a:moveTo>
                  <a:pt x="21" y="31"/>
                </a:moveTo>
                <a:cubicBezTo>
                  <a:pt x="21" y="25"/>
                  <a:pt x="21" y="21"/>
                  <a:pt x="22" y="16"/>
                </a:cubicBezTo>
                <a:cubicBezTo>
                  <a:pt x="29" y="12"/>
                  <a:pt x="37" y="18"/>
                  <a:pt x="46" y="16"/>
                </a:cubicBezTo>
                <a:cubicBezTo>
                  <a:pt x="47" y="20"/>
                  <a:pt x="48" y="25"/>
                  <a:pt x="47" y="31"/>
                </a:cubicBezTo>
                <a:cubicBezTo>
                  <a:pt x="47" y="31"/>
                  <a:pt x="51" y="28"/>
                  <a:pt x="52" y="25"/>
                </a:cubicBezTo>
                <a:cubicBezTo>
                  <a:pt x="52" y="22"/>
                  <a:pt x="51" y="10"/>
                  <a:pt x="50" y="8"/>
                </a:cubicBezTo>
                <a:cubicBezTo>
                  <a:pt x="45" y="0"/>
                  <a:pt x="25" y="0"/>
                  <a:pt x="19" y="7"/>
                </a:cubicBezTo>
                <a:cubicBezTo>
                  <a:pt x="18" y="9"/>
                  <a:pt x="16" y="25"/>
                  <a:pt x="18" y="28"/>
                </a:cubicBezTo>
                <a:cubicBezTo>
                  <a:pt x="19" y="30"/>
                  <a:pt x="21" y="31"/>
                  <a:pt x="21" y="31"/>
                </a:cubicBezTo>
                <a:close/>
              </a:path>
            </a:pathLst>
          </a:custGeom>
          <a:solidFill>
            <a:srgbClr val="D0AB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90"/>
          <p:cNvSpPr>
            <a:spLocks noEditPoints="1"/>
          </p:cNvSpPr>
          <p:nvPr/>
        </p:nvSpPr>
        <p:spPr bwMode="auto">
          <a:xfrm>
            <a:off x="4823138" y="4031997"/>
            <a:ext cx="448449" cy="36257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D0AB52"/>
          </a:solidFill>
          <a:ln>
            <a:noFill/>
          </a:ln>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latin typeface="Calibri" panose="020F0502020204030204"/>
              <a:ea typeface="宋体" panose="02010600030101010101" pitchFamily="2" charset="-122"/>
            </a:endParaRPr>
          </a:p>
        </p:txBody>
      </p:sp>
      <p:sp>
        <p:nvSpPr>
          <p:cNvPr id="36" name="TextBox 18"/>
          <p:cNvSpPr txBox="1"/>
          <p:nvPr/>
        </p:nvSpPr>
        <p:spPr>
          <a:xfrm flipH="1">
            <a:off x="1210846" y="1472306"/>
            <a:ext cx="2370301" cy="867930"/>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私营企业倒闭潮出现</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外贸出口下滑严重</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内需拉动不见效果</a:t>
            </a:r>
          </a:p>
        </p:txBody>
      </p:sp>
      <p:sp>
        <p:nvSpPr>
          <p:cNvPr id="37" name="矩形 36"/>
          <p:cNvSpPr/>
          <p:nvPr/>
        </p:nvSpPr>
        <p:spPr>
          <a:xfrm flipH="1">
            <a:off x="946484" y="1164922"/>
            <a:ext cx="2574758" cy="338554"/>
          </a:xfrm>
          <a:prstGeom prst="rect">
            <a:avLst/>
          </a:prstGeom>
        </p:spPr>
        <p:txBody>
          <a:bodyPr wrap="square">
            <a:spAutoFit/>
          </a:bodyPr>
          <a:lstStyle/>
          <a:p>
            <a:pPr algn="r"/>
            <a:r>
              <a:rPr lang="zh-CN" altLang="en-US" sz="1600" b="1" dirty="0" smtClean="0">
                <a:solidFill>
                  <a:srgbClr val="D0AB52"/>
                </a:solidFill>
                <a:latin typeface="Arial"/>
                <a:cs typeface="+mn-ea"/>
                <a:sym typeface="+mn-lt"/>
              </a:rPr>
              <a:t>经济增长下滑及通缩风险</a:t>
            </a:r>
            <a:endParaRPr lang="zh-CN" altLang="en-US" sz="1600" b="1" dirty="0">
              <a:solidFill>
                <a:srgbClr val="D0AB52"/>
              </a:solidFill>
              <a:latin typeface="Arial"/>
              <a:cs typeface="+mn-ea"/>
              <a:sym typeface="+mn-lt"/>
            </a:endParaRPr>
          </a:p>
        </p:txBody>
      </p:sp>
      <p:sp>
        <p:nvSpPr>
          <p:cNvPr id="38" name="TextBox 18"/>
          <p:cNvSpPr txBox="1"/>
          <p:nvPr/>
        </p:nvSpPr>
        <p:spPr>
          <a:xfrm flipH="1">
            <a:off x="1251283" y="3271868"/>
            <a:ext cx="2145741" cy="867930"/>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普惠金融出现</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民营参股国有金融企业</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汇率改革</a:t>
            </a:r>
          </a:p>
        </p:txBody>
      </p:sp>
      <p:sp>
        <p:nvSpPr>
          <p:cNvPr id="39" name="矩形 38"/>
          <p:cNvSpPr/>
          <p:nvPr/>
        </p:nvSpPr>
        <p:spPr>
          <a:xfrm flipH="1">
            <a:off x="930442" y="2964484"/>
            <a:ext cx="2421980" cy="338554"/>
          </a:xfrm>
          <a:prstGeom prst="rect">
            <a:avLst/>
          </a:prstGeom>
        </p:spPr>
        <p:txBody>
          <a:bodyPr wrap="square">
            <a:spAutoFit/>
          </a:bodyPr>
          <a:lstStyle/>
          <a:p>
            <a:pPr algn="r"/>
            <a:r>
              <a:rPr lang="zh-CN" altLang="en-US" sz="1600" b="1" dirty="0" smtClean="0">
                <a:solidFill>
                  <a:srgbClr val="D0AB52"/>
                </a:solidFill>
                <a:latin typeface="Arial"/>
                <a:cs typeface="+mn-ea"/>
                <a:sym typeface="+mn-lt"/>
              </a:rPr>
              <a:t>金融体制改革箭在弦上</a:t>
            </a:r>
            <a:endParaRPr lang="zh-CN" altLang="en-US" sz="1600" b="1" dirty="0">
              <a:solidFill>
                <a:srgbClr val="D0AB52"/>
              </a:solidFill>
              <a:latin typeface="Arial"/>
              <a:cs typeface="+mn-ea"/>
              <a:sym typeface="+mn-lt"/>
            </a:endParaRPr>
          </a:p>
        </p:txBody>
      </p:sp>
      <p:sp>
        <p:nvSpPr>
          <p:cNvPr id="40" name="TextBox 18"/>
          <p:cNvSpPr txBox="1"/>
          <p:nvPr/>
        </p:nvSpPr>
        <p:spPr>
          <a:xfrm>
            <a:off x="5823284" y="2264393"/>
            <a:ext cx="2382253" cy="867930"/>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传统三来一补面临淘汰</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高新技术尚未形成市场</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淘汰产能过剩产业成本巨大</a:t>
            </a:r>
          </a:p>
        </p:txBody>
      </p:sp>
      <p:sp>
        <p:nvSpPr>
          <p:cNvPr id="41" name="矩形 40"/>
          <p:cNvSpPr/>
          <p:nvPr/>
        </p:nvSpPr>
        <p:spPr>
          <a:xfrm>
            <a:off x="5639158" y="1957009"/>
            <a:ext cx="2839095" cy="338554"/>
          </a:xfrm>
          <a:prstGeom prst="rect">
            <a:avLst/>
          </a:prstGeom>
        </p:spPr>
        <p:txBody>
          <a:bodyPr wrap="square">
            <a:spAutoFit/>
          </a:bodyPr>
          <a:lstStyle/>
          <a:p>
            <a:r>
              <a:rPr lang="zh-CN" altLang="en-US" sz="1600" b="1" dirty="0" smtClean="0">
                <a:solidFill>
                  <a:srgbClr val="D0AB52"/>
                </a:solidFill>
                <a:latin typeface="Arial"/>
                <a:cs typeface="+mn-ea"/>
                <a:sym typeface="+mn-lt"/>
              </a:rPr>
              <a:t>结构性转型带来改革阵痛</a:t>
            </a:r>
            <a:endParaRPr lang="zh-CN" altLang="en-US" sz="1600" b="1" dirty="0">
              <a:solidFill>
                <a:srgbClr val="D0AB52"/>
              </a:solidFill>
              <a:latin typeface="Arial"/>
              <a:cs typeface="+mn-ea"/>
              <a:sym typeface="+mn-lt"/>
            </a:endParaRPr>
          </a:p>
        </p:txBody>
      </p:sp>
      <p:sp>
        <p:nvSpPr>
          <p:cNvPr id="42" name="TextBox 18"/>
          <p:cNvSpPr txBox="1"/>
          <p:nvPr/>
        </p:nvSpPr>
        <p:spPr>
          <a:xfrm>
            <a:off x="5710989" y="4078187"/>
            <a:ext cx="2173825" cy="867930"/>
          </a:xfrm>
          <a:prstGeom prst="rect">
            <a:avLst/>
          </a:prstGeom>
          <a:noFill/>
        </p:spPr>
        <p:txBody>
          <a:bodyPr wrap="square" rtlCol="0">
            <a:spAutoFit/>
          </a:bodyPr>
          <a:lstStyle/>
          <a:p>
            <a:pPr>
              <a:lnSpc>
                <a:spcPct val="120000"/>
              </a:lnSpc>
              <a:defRPr/>
            </a:pPr>
            <a:r>
              <a:rPr lang="zh-CN" altLang="en-US" sz="1400" kern="0" dirty="0" smtClean="0">
                <a:solidFill>
                  <a:srgbClr val="DCC084"/>
                </a:solidFill>
                <a:latin typeface="Arial"/>
              </a:rPr>
              <a:t>多层次资本市场体系</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新三板、新四板加速</a:t>
            </a:r>
            <a:endParaRPr lang="en-US" altLang="zh-CN" sz="1400" kern="0" dirty="0" smtClean="0">
              <a:solidFill>
                <a:srgbClr val="DCC084"/>
              </a:solidFill>
              <a:latin typeface="Arial"/>
            </a:endParaRPr>
          </a:p>
          <a:p>
            <a:pPr>
              <a:lnSpc>
                <a:spcPct val="120000"/>
              </a:lnSpc>
              <a:defRPr/>
            </a:pPr>
            <a:r>
              <a:rPr lang="zh-CN" altLang="en-US" sz="1400" kern="0" dirty="0" smtClean="0">
                <a:solidFill>
                  <a:srgbClr val="DCC084"/>
                </a:solidFill>
                <a:latin typeface="Arial"/>
              </a:rPr>
              <a:t>放开企业私募债</a:t>
            </a:r>
          </a:p>
        </p:txBody>
      </p:sp>
      <p:sp>
        <p:nvSpPr>
          <p:cNvPr id="43" name="矩形 42"/>
          <p:cNvSpPr/>
          <p:nvPr/>
        </p:nvSpPr>
        <p:spPr>
          <a:xfrm>
            <a:off x="5514512" y="3770803"/>
            <a:ext cx="2442371" cy="338554"/>
          </a:xfrm>
          <a:prstGeom prst="rect">
            <a:avLst/>
          </a:prstGeom>
        </p:spPr>
        <p:txBody>
          <a:bodyPr wrap="square">
            <a:spAutoFit/>
          </a:bodyPr>
          <a:lstStyle/>
          <a:p>
            <a:r>
              <a:rPr lang="zh-CN" altLang="en-US" sz="1600" b="1" dirty="0" smtClean="0">
                <a:solidFill>
                  <a:srgbClr val="D0AB52"/>
                </a:solidFill>
                <a:latin typeface="Arial"/>
                <a:cs typeface="+mn-ea"/>
                <a:sym typeface="+mn-lt"/>
              </a:rPr>
              <a:t>资本市场变革预期明显</a:t>
            </a:r>
            <a:endParaRPr lang="zh-CN" altLang="en-US" sz="1600" b="1" dirty="0">
              <a:solidFill>
                <a:srgbClr val="D0AB52"/>
              </a:solidFill>
              <a:latin typeface="Arial"/>
              <a:cs typeface="+mn-ea"/>
              <a:sym typeface="+mn-lt"/>
            </a:endParaRPr>
          </a:p>
        </p:txBody>
      </p:sp>
      <p:sp>
        <p:nvSpPr>
          <p:cNvPr id="24" name="文本框 23"/>
          <p:cNvSpPr txBox="1"/>
          <p:nvPr/>
        </p:nvSpPr>
        <p:spPr>
          <a:xfrm>
            <a:off x="732758" y="135167"/>
            <a:ext cx="203132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rPr>
              <a:t>中国经济现状</a:t>
            </a:r>
            <a:endParaRPr kumimoji="0" lang="zh-CN" altLang="en-US" sz="24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25" name="直接连接符 24"/>
          <p:cNvCxnSpPr/>
          <p:nvPr/>
        </p:nvCxnSpPr>
        <p:spPr>
          <a:xfrm flipV="1">
            <a:off x="2996032" y="346388"/>
            <a:ext cx="535335" cy="1"/>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0" y="346387"/>
            <a:ext cx="493412"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4760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anim calcmode="lin" valueType="num">
                                      <p:cBhvr>
                                        <p:cTn id="10" dur="500" fill="hold"/>
                                        <p:tgtEl>
                                          <p:spTgt spid="24"/>
                                        </p:tgtEl>
                                        <p:attrNameLst>
                                          <p:attrName>ppt_x</p:attrName>
                                        </p:attrNameLst>
                                      </p:cBhvr>
                                      <p:tavLst>
                                        <p:tav tm="0">
                                          <p:val>
                                            <p:fltVal val="0.5"/>
                                          </p:val>
                                        </p:tav>
                                        <p:tav tm="100000">
                                          <p:val>
                                            <p:strVal val="#ppt_x"/>
                                          </p:val>
                                        </p:tav>
                                      </p:tavLst>
                                    </p:anim>
                                    <p:anim calcmode="lin" valueType="num">
                                      <p:cBhvr>
                                        <p:cTn id="11" dur="500" fill="hold"/>
                                        <p:tgtEl>
                                          <p:spTgt spid="2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par>
                                <p:cTn id="16" presetID="22" presetClass="entr" presetSubtype="8"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7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2250"/>
                            </p:stCondLst>
                            <p:childTnLst>
                              <p:par>
                                <p:cTn id="41" presetID="22" presetClass="entr" presetSubtype="1"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500"/>
                                        <p:tgtEl>
                                          <p:spTgt spid="28"/>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par>
                          <p:cTn id="50" fill="hold">
                            <p:stCondLst>
                              <p:cond delay="275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500" fill="hold"/>
                                        <p:tgtEl>
                                          <p:spTgt spid="35"/>
                                        </p:tgtEl>
                                        <p:attrNameLst>
                                          <p:attrName>ppt_w</p:attrName>
                                        </p:attrNameLst>
                                      </p:cBhvr>
                                      <p:tavLst>
                                        <p:tav tm="0">
                                          <p:val>
                                            <p:fltVal val="0"/>
                                          </p:val>
                                        </p:tav>
                                        <p:tav tm="100000">
                                          <p:val>
                                            <p:strVal val="#ppt_w"/>
                                          </p:val>
                                        </p:tav>
                                      </p:tavLst>
                                    </p:anim>
                                    <p:anim calcmode="lin" valueType="num">
                                      <p:cBhvr>
                                        <p:cTn id="69" dur="500" fill="hold"/>
                                        <p:tgtEl>
                                          <p:spTgt spid="35"/>
                                        </p:tgtEl>
                                        <p:attrNameLst>
                                          <p:attrName>ppt_h</p:attrName>
                                        </p:attrNameLst>
                                      </p:cBhvr>
                                      <p:tavLst>
                                        <p:tav tm="0">
                                          <p:val>
                                            <p:fltVal val="0"/>
                                          </p:val>
                                        </p:tav>
                                        <p:tav tm="100000">
                                          <p:val>
                                            <p:strVal val="#ppt_h"/>
                                          </p:val>
                                        </p:tav>
                                      </p:tavLst>
                                    </p:anim>
                                    <p:animEffect transition="in" filter="fade">
                                      <p:cBhvr>
                                        <p:cTn id="70" dur="500"/>
                                        <p:tgtEl>
                                          <p:spTgt spid="35"/>
                                        </p:tgtEl>
                                      </p:cBhvr>
                                    </p:animEffect>
                                  </p:childTnLst>
                                </p:cTn>
                              </p:par>
                            </p:childTnLst>
                          </p:cTn>
                        </p:par>
                        <p:par>
                          <p:cTn id="71" fill="hold">
                            <p:stCondLst>
                              <p:cond delay="3250"/>
                            </p:stCondLst>
                            <p:childTnLst>
                              <p:par>
                                <p:cTn id="72" presetID="16" presetClass="entr" presetSubtype="21"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arn(inVertical)">
                                      <p:cBhvr>
                                        <p:cTn id="74" dur="500"/>
                                        <p:tgtEl>
                                          <p:spTgt spid="37"/>
                                        </p:tgtEl>
                                      </p:cBhvr>
                                    </p:animEffect>
                                  </p:childTnLst>
                                </p:cTn>
                              </p:par>
                            </p:childTnLst>
                          </p:cTn>
                        </p:par>
                        <p:par>
                          <p:cTn id="75" fill="hold">
                            <p:stCondLst>
                              <p:cond delay="3750"/>
                            </p:stCondLst>
                            <p:childTnLst>
                              <p:par>
                                <p:cTn id="76" presetID="22" presetClass="entr" presetSubtype="1"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up)">
                                      <p:cBhvr>
                                        <p:cTn id="78" dur="500"/>
                                        <p:tgtEl>
                                          <p:spTgt spid="36"/>
                                        </p:tgtEl>
                                      </p:cBhvr>
                                    </p:animEffect>
                                  </p:childTnLst>
                                </p:cTn>
                              </p:par>
                              <p:par>
                                <p:cTn id="79" presetID="16" presetClass="entr" presetSubtype="21" fill="hold" grpId="0" nodeType="withEffect">
                                  <p:stCondLst>
                                    <p:cond delay="250"/>
                                  </p:stCondLst>
                                  <p:childTnLst>
                                    <p:set>
                                      <p:cBhvr>
                                        <p:cTn id="80" dur="1" fill="hold">
                                          <p:stCondLst>
                                            <p:cond delay="0"/>
                                          </p:stCondLst>
                                        </p:cTn>
                                        <p:tgtEl>
                                          <p:spTgt spid="41"/>
                                        </p:tgtEl>
                                        <p:attrNameLst>
                                          <p:attrName>style.visibility</p:attrName>
                                        </p:attrNameLst>
                                      </p:cBhvr>
                                      <p:to>
                                        <p:strVal val="visible"/>
                                      </p:to>
                                    </p:set>
                                    <p:animEffect transition="in" filter="barn(inVertical)">
                                      <p:cBhvr>
                                        <p:cTn id="81" dur="500"/>
                                        <p:tgtEl>
                                          <p:spTgt spid="41"/>
                                        </p:tgtEl>
                                      </p:cBhvr>
                                    </p:animEffect>
                                  </p:childTnLst>
                                </p:cTn>
                              </p:par>
                            </p:childTnLst>
                          </p:cTn>
                        </p:par>
                        <p:par>
                          <p:cTn id="82" fill="hold">
                            <p:stCondLst>
                              <p:cond delay="4500"/>
                            </p:stCondLst>
                            <p:childTnLst>
                              <p:par>
                                <p:cTn id="83" presetID="22" presetClass="entr" presetSubtype="1"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up)">
                                      <p:cBhvr>
                                        <p:cTn id="85" dur="500"/>
                                        <p:tgtEl>
                                          <p:spTgt spid="40"/>
                                        </p:tgtEl>
                                      </p:cBhvr>
                                    </p:animEffect>
                                  </p:childTnLst>
                                </p:cTn>
                              </p:par>
                              <p:par>
                                <p:cTn id="86" presetID="16" presetClass="entr" presetSubtype="21" fill="hold" grpId="0" nodeType="withEffect">
                                  <p:stCondLst>
                                    <p:cond delay="250"/>
                                  </p:stCondLst>
                                  <p:childTnLst>
                                    <p:set>
                                      <p:cBhvr>
                                        <p:cTn id="87" dur="1" fill="hold">
                                          <p:stCondLst>
                                            <p:cond delay="0"/>
                                          </p:stCondLst>
                                        </p:cTn>
                                        <p:tgtEl>
                                          <p:spTgt spid="39"/>
                                        </p:tgtEl>
                                        <p:attrNameLst>
                                          <p:attrName>style.visibility</p:attrName>
                                        </p:attrNameLst>
                                      </p:cBhvr>
                                      <p:to>
                                        <p:strVal val="visible"/>
                                      </p:to>
                                    </p:set>
                                    <p:animEffect transition="in" filter="barn(inVertical)">
                                      <p:cBhvr>
                                        <p:cTn id="88" dur="500"/>
                                        <p:tgtEl>
                                          <p:spTgt spid="39"/>
                                        </p:tgtEl>
                                      </p:cBhvr>
                                    </p:animEffect>
                                  </p:childTnLst>
                                </p:cTn>
                              </p:par>
                            </p:childTnLst>
                          </p:cTn>
                        </p:par>
                        <p:par>
                          <p:cTn id="89" fill="hold">
                            <p:stCondLst>
                              <p:cond delay="5250"/>
                            </p:stCondLst>
                            <p:childTnLst>
                              <p:par>
                                <p:cTn id="90" presetID="22" presetClass="entr" presetSubtype="1" fill="hold" grpId="0"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up)">
                                      <p:cBhvr>
                                        <p:cTn id="92" dur="500"/>
                                        <p:tgtEl>
                                          <p:spTgt spid="38"/>
                                        </p:tgtEl>
                                      </p:cBhvr>
                                    </p:animEffect>
                                  </p:childTnLst>
                                </p:cTn>
                              </p:par>
                              <p:par>
                                <p:cTn id="93" presetID="16" presetClass="entr" presetSubtype="21" fill="hold" grpId="0" nodeType="withEffect">
                                  <p:stCondLst>
                                    <p:cond delay="250"/>
                                  </p:stCondLst>
                                  <p:childTnLst>
                                    <p:set>
                                      <p:cBhvr>
                                        <p:cTn id="94" dur="1" fill="hold">
                                          <p:stCondLst>
                                            <p:cond delay="0"/>
                                          </p:stCondLst>
                                        </p:cTn>
                                        <p:tgtEl>
                                          <p:spTgt spid="43"/>
                                        </p:tgtEl>
                                        <p:attrNameLst>
                                          <p:attrName>style.visibility</p:attrName>
                                        </p:attrNameLst>
                                      </p:cBhvr>
                                      <p:to>
                                        <p:strVal val="visible"/>
                                      </p:to>
                                    </p:set>
                                    <p:animEffect transition="in" filter="barn(inVertical)">
                                      <p:cBhvr>
                                        <p:cTn id="95" dur="500"/>
                                        <p:tgtEl>
                                          <p:spTgt spid="43"/>
                                        </p:tgtEl>
                                      </p:cBhvr>
                                    </p:animEffect>
                                  </p:childTnLst>
                                </p:cTn>
                              </p:par>
                            </p:childTnLst>
                          </p:cTn>
                        </p:par>
                        <p:par>
                          <p:cTn id="96" fill="hold">
                            <p:stCondLst>
                              <p:cond delay="6000"/>
                            </p:stCondLst>
                            <p:childTnLst>
                              <p:par>
                                <p:cTn id="97" presetID="22" presetClass="entr" presetSubtype="1"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up)">
                                      <p:cBhvr>
                                        <p:cTn id="9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8" grpId="0" animBg="1"/>
      <p:bldP spid="9" grpId="0" animBg="1"/>
      <p:bldP spid="10" grpId="0" animBg="1"/>
      <p:bldP spid="11" grpId="0" animBg="1"/>
      <p:bldP spid="32" grpId="0" animBg="1"/>
      <p:bldP spid="33" grpId="0" animBg="1"/>
      <p:bldP spid="34" grpId="0" animBg="1"/>
      <p:bldP spid="35" grpId="0" animBg="1"/>
      <p:bldP spid="36" grpId="0"/>
      <p:bldP spid="37" grpId="0"/>
      <p:bldP spid="38" grpId="0"/>
      <p:bldP spid="39" grpId="0"/>
      <p:bldP spid="40" grpId="0"/>
      <p:bldP spid="41" grpId="0"/>
      <p:bldP spid="42" grpId="0"/>
      <p:bldP spid="4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srcRect t="62669"/>
          <a:stretch/>
        </p:blipFill>
        <p:spPr>
          <a:xfrm>
            <a:off x="3721253" y="3329534"/>
            <a:ext cx="1725318" cy="1406512"/>
          </a:xfrm>
          <a:prstGeom prst="rect">
            <a:avLst/>
          </a:prstGeom>
        </p:spPr>
      </p:pic>
      <p:pic>
        <p:nvPicPr>
          <p:cNvPr id="11" name="图片 10"/>
          <p:cNvPicPr>
            <a:picLocks noChangeAspect="1"/>
          </p:cNvPicPr>
          <p:nvPr/>
        </p:nvPicPr>
        <p:blipFill rotWithShape="1">
          <a:blip r:embed="rId3"/>
          <a:srcRect b="57416"/>
          <a:stretch/>
        </p:blipFill>
        <p:spPr>
          <a:xfrm>
            <a:off x="3721253" y="968391"/>
            <a:ext cx="1725318" cy="1604397"/>
          </a:xfrm>
          <a:prstGeom prst="rect">
            <a:avLst/>
          </a:prstGeom>
        </p:spPr>
      </p:pic>
      <p:sp>
        <p:nvSpPr>
          <p:cNvPr id="21" name="文本框 20"/>
          <p:cNvSpPr txBox="1"/>
          <p:nvPr/>
        </p:nvSpPr>
        <p:spPr>
          <a:xfrm>
            <a:off x="2800040" y="2610737"/>
            <a:ext cx="348846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rPr>
              <a:t>中小企业的困境</a:t>
            </a:r>
            <a:endParaRPr kumimoji="0" lang="zh-CN" altLang="en-US" sz="3200" b="1" i="0" u="none" strike="noStrike" kern="0" cap="none" spc="0" normalizeH="0" baseline="0" noProof="0" dirty="0">
              <a:ln>
                <a:noFill/>
              </a:ln>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8100000" scaled="0"/>
              </a:gradFill>
              <a:effectLst/>
              <a:uLnTx/>
              <a:uFillTx/>
            </a:endParaRPr>
          </a:p>
        </p:txBody>
      </p:sp>
      <p:cxnSp>
        <p:nvCxnSpPr>
          <p:cNvPr id="22" name="直接连接符 21"/>
          <p:cNvCxnSpPr/>
          <p:nvPr/>
        </p:nvCxnSpPr>
        <p:spPr>
          <a:xfrm>
            <a:off x="6231496" y="2528261"/>
            <a:ext cx="1628793" cy="0"/>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142974" y="3277988"/>
            <a:ext cx="2352934"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144536" y="2528261"/>
            <a:ext cx="1675876" cy="19034"/>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15716" y="3277988"/>
            <a:ext cx="2363706" cy="30998"/>
          </a:xfrm>
          <a:prstGeom prst="line">
            <a:avLst/>
          </a:prstGeom>
          <a:ln w="38100">
            <a:gradFill flip="none" rotWithShape="1">
              <a:gsLst>
                <a:gs pos="0">
                  <a:srgbClr val="FBE4AE">
                    <a:alpha val="0"/>
                  </a:srgbClr>
                </a:gs>
                <a:gs pos="22000">
                  <a:srgbClr val="BD922A">
                    <a:alpha val="19000"/>
                  </a:srgbClr>
                </a:gs>
                <a:gs pos="45000">
                  <a:srgbClr val="FBE4AE">
                    <a:alpha val="80000"/>
                  </a:srgbClr>
                </a:gs>
                <a:gs pos="95000">
                  <a:srgbClr val="835E17"/>
                </a:gs>
                <a:gs pos="66000">
                  <a:srgbClr val="A2894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3037668" y="1363358"/>
            <a:ext cx="2976575" cy="3079532"/>
          </a:xfrm>
          <a:custGeom>
            <a:avLst/>
            <a:gdLst>
              <a:gd name="connsiteX0" fmla="*/ 4372 w 2976575"/>
              <a:gd name="connsiteY0" fmla="*/ 1945628 h 3079532"/>
              <a:gd name="connsiteX1" fmla="*/ 104456 w 2976575"/>
              <a:gd name="connsiteY1" fmla="*/ 1945628 h 3079532"/>
              <a:gd name="connsiteX2" fmla="*/ 110411 w 2976575"/>
              <a:gd name="connsiteY2" fmla="*/ 1968791 h 3079532"/>
              <a:gd name="connsiteX3" fmla="*/ 1488286 w 2976575"/>
              <a:gd name="connsiteY3" fmla="*/ 2982503 h 3079532"/>
              <a:gd name="connsiteX4" fmla="*/ 2866162 w 2976575"/>
              <a:gd name="connsiteY4" fmla="*/ 1968791 h 3079532"/>
              <a:gd name="connsiteX5" fmla="*/ 2872118 w 2976575"/>
              <a:gd name="connsiteY5" fmla="*/ 1945628 h 3079532"/>
              <a:gd name="connsiteX6" fmla="*/ 2972204 w 2976575"/>
              <a:gd name="connsiteY6" fmla="*/ 1945628 h 3079532"/>
              <a:gd name="connsiteX7" fmla="*/ 2958828 w 2976575"/>
              <a:gd name="connsiteY7" fmla="*/ 1997645 h 3079532"/>
              <a:gd name="connsiteX8" fmla="*/ 1488287 w 2976575"/>
              <a:gd name="connsiteY8" fmla="*/ 3079532 h 3079532"/>
              <a:gd name="connsiteX9" fmla="*/ 17746 w 2976575"/>
              <a:gd name="connsiteY9" fmla="*/ 1997645 h 3079532"/>
              <a:gd name="connsiteX10" fmla="*/ 1488287 w 2976575"/>
              <a:gd name="connsiteY10" fmla="*/ 0 h 3079532"/>
              <a:gd name="connsiteX11" fmla="*/ 2958828 w 2976575"/>
              <a:gd name="connsiteY11" fmla="*/ 1081887 h 3079532"/>
              <a:gd name="connsiteX12" fmla="*/ 2976575 w 2976575"/>
              <a:gd name="connsiteY12" fmla="*/ 1150905 h 3079532"/>
              <a:gd name="connsiteX13" fmla="*/ 2876489 w 2976575"/>
              <a:gd name="connsiteY13" fmla="*/ 1150905 h 3079532"/>
              <a:gd name="connsiteX14" fmla="*/ 2866162 w 2976575"/>
              <a:gd name="connsiteY14" fmla="*/ 1110739 h 3079532"/>
              <a:gd name="connsiteX15" fmla="*/ 1488286 w 2976575"/>
              <a:gd name="connsiteY15" fmla="*/ 97027 h 3079532"/>
              <a:gd name="connsiteX16" fmla="*/ 110411 w 2976575"/>
              <a:gd name="connsiteY16" fmla="*/ 1110739 h 3079532"/>
              <a:gd name="connsiteX17" fmla="*/ 100083 w 2976575"/>
              <a:gd name="connsiteY17" fmla="*/ 1150905 h 3079532"/>
              <a:gd name="connsiteX18" fmla="*/ 0 w 2976575"/>
              <a:gd name="connsiteY18" fmla="*/ 1150905 h 3079532"/>
              <a:gd name="connsiteX19" fmla="*/ 17746 w 2976575"/>
              <a:gd name="connsiteY19" fmla="*/ 1081887 h 3079532"/>
              <a:gd name="connsiteX20" fmla="*/ 1488287 w 2976575"/>
              <a:gd name="connsiteY20" fmla="*/ 0 h 30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6575" h="3079532">
                <a:moveTo>
                  <a:pt x="4372" y="1945628"/>
                </a:moveTo>
                <a:lnTo>
                  <a:pt x="104456" y="1945628"/>
                </a:lnTo>
                <a:lnTo>
                  <a:pt x="110411" y="1968791"/>
                </a:lnTo>
                <a:cubicBezTo>
                  <a:pt x="293078" y="2556084"/>
                  <a:pt x="840885" y="2982503"/>
                  <a:pt x="1488286" y="2982503"/>
                </a:cubicBezTo>
                <a:cubicBezTo>
                  <a:pt x="2135688" y="2982503"/>
                  <a:pt x="2683494" y="2556084"/>
                  <a:pt x="2866162" y="1968791"/>
                </a:cubicBezTo>
                <a:lnTo>
                  <a:pt x="2872118" y="1945628"/>
                </a:lnTo>
                <a:lnTo>
                  <a:pt x="2972204" y="1945628"/>
                </a:lnTo>
                <a:lnTo>
                  <a:pt x="2958828" y="1997645"/>
                </a:lnTo>
                <a:cubicBezTo>
                  <a:pt x="2763876" y="2624436"/>
                  <a:pt x="2179228" y="3079532"/>
                  <a:pt x="1488287" y="3079532"/>
                </a:cubicBezTo>
                <a:cubicBezTo>
                  <a:pt x="797346" y="3079532"/>
                  <a:pt x="212698" y="2624436"/>
                  <a:pt x="17746" y="1997645"/>
                </a:cubicBezTo>
                <a:close/>
                <a:moveTo>
                  <a:pt x="1488287" y="0"/>
                </a:moveTo>
                <a:cubicBezTo>
                  <a:pt x="2179228" y="0"/>
                  <a:pt x="2763876" y="455097"/>
                  <a:pt x="2958828" y="1081887"/>
                </a:cubicBezTo>
                <a:lnTo>
                  <a:pt x="2976575" y="1150905"/>
                </a:lnTo>
                <a:lnTo>
                  <a:pt x="2876489" y="1150905"/>
                </a:lnTo>
                <a:lnTo>
                  <a:pt x="2866162" y="1110739"/>
                </a:lnTo>
                <a:cubicBezTo>
                  <a:pt x="2683494" y="523446"/>
                  <a:pt x="2135688" y="97027"/>
                  <a:pt x="1488286" y="97027"/>
                </a:cubicBezTo>
                <a:cubicBezTo>
                  <a:pt x="840885" y="97027"/>
                  <a:pt x="293078" y="523446"/>
                  <a:pt x="110411" y="1110739"/>
                </a:cubicBezTo>
                <a:lnTo>
                  <a:pt x="100083" y="1150905"/>
                </a:lnTo>
                <a:lnTo>
                  <a:pt x="0" y="1150905"/>
                </a:lnTo>
                <a:lnTo>
                  <a:pt x="17746" y="1081887"/>
                </a:lnTo>
                <a:cubicBezTo>
                  <a:pt x="212698" y="455097"/>
                  <a:pt x="797346" y="0"/>
                  <a:pt x="1488287" y="0"/>
                </a:cubicBezTo>
                <a:close/>
              </a:path>
            </a:pathLst>
          </a:custGeom>
          <a:gradFill flip="none" rotWithShape="1">
            <a:gsLst>
              <a:gs pos="100000">
                <a:srgbClr val="FBE4AE">
                  <a:alpha val="80000"/>
                </a:srgbClr>
              </a:gs>
              <a:gs pos="0">
                <a:srgbClr val="D0AB52"/>
              </a:gs>
              <a:gs pos="56000">
                <a:srgbClr val="6E511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66773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style.rotation</p:attrName>
                                        </p:attrNameLst>
                                      </p:cBhvr>
                                      <p:tavLst>
                                        <p:tav tm="0">
                                          <p:val>
                                            <p:fltVal val="360"/>
                                          </p:val>
                                        </p:tav>
                                        <p:tav tm="100000">
                                          <p:val>
                                            <p:fltVal val="0"/>
                                          </p:val>
                                        </p:tav>
                                      </p:tavLst>
                                    </p:anim>
                                    <p:animEffect transition="in" filter="fade">
                                      <p:cBhvr>
                                        <p:cTn id="10" dur="500"/>
                                        <p:tgtEl>
                                          <p:spTgt spid="3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right)">
                                      <p:cBhvr>
                                        <p:cTn id="31" dur="500"/>
                                        <p:tgtEl>
                                          <p:spTgt spid="25"/>
                                        </p:tgtEl>
                                      </p:cBhvr>
                                    </p:animEffect>
                                  </p:childTnLst>
                                </p:cTn>
                              </p:par>
                              <p:par>
                                <p:cTn id="32" presetID="22" presetClass="entr" presetSubtype="2"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500"/>
                                        <p:tgtEl>
                                          <p:spTgt spid="26"/>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3599" y="1539779"/>
            <a:ext cx="3143272" cy="1200329"/>
          </a:xfrm>
          <a:prstGeom prst="rect">
            <a:avLst/>
          </a:prstGeom>
          <a:noFill/>
        </p:spPr>
        <p:txBody>
          <a:bodyPr wrap="square" rtlCol="0">
            <a:spAutoFit/>
          </a:bodyPr>
          <a:lstStyle/>
          <a:p>
            <a:pPr algn="ctr"/>
            <a:r>
              <a:rPr lang="zh-CN" altLang="en-US" sz="7200" dirty="0">
                <a:solidFill>
                  <a:srgbClr val="D0AB52"/>
                </a:solidFill>
                <a:latin typeface="叶根友行书繁" pitchFamily="2" charset="-122"/>
                <a:ea typeface="叶根友行书繁" pitchFamily="2" charset="-122"/>
              </a:rPr>
              <a:t>大市场</a:t>
            </a:r>
          </a:p>
        </p:txBody>
      </p:sp>
      <p:sp>
        <p:nvSpPr>
          <p:cNvPr id="3" name="TextBox 2"/>
          <p:cNvSpPr txBox="1"/>
          <p:nvPr/>
        </p:nvSpPr>
        <p:spPr>
          <a:xfrm>
            <a:off x="4711119" y="2611349"/>
            <a:ext cx="3143272" cy="584775"/>
          </a:xfrm>
          <a:prstGeom prst="rect">
            <a:avLst/>
          </a:prstGeom>
          <a:noFill/>
        </p:spPr>
        <p:txBody>
          <a:bodyPr wrap="square" rtlCol="0">
            <a:spAutoFit/>
          </a:bodyPr>
          <a:lstStyle/>
          <a:p>
            <a:pPr algn="ctr"/>
            <a:r>
              <a:rPr lang="zh-CN" altLang="en-US" sz="3200" dirty="0">
                <a:solidFill>
                  <a:srgbClr val="D0AB52"/>
                </a:solidFill>
                <a:latin typeface="叶根友行书繁" pitchFamily="2" charset="-122"/>
                <a:ea typeface="叶根友行书繁" pitchFamily="2" charset="-122"/>
              </a:rPr>
              <a:t>小公司</a:t>
            </a:r>
          </a:p>
        </p:txBody>
      </p:sp>
      <p:sp>
        <p:nvSpPr>
          <p:cNvPr id="4" name="TextBox 3"/>
          <p:cNvSpPr txBox="1"/>
          <p:nvPr/>
        </p:nvSpPr>
        <p:spPr>
          <a:xfrm>
            <a:off x="4711119" y="2397035"/>
            <a:ext cx="1071570" cy="461665"/>
          </a:xfrm>
          <a:prstGeom prst="rect">
            <a:avLst/>
          </a:prstGeom>
          <a:noFill/>
        </p:spPr>
        <p:txBody>
          <a:bodyPr wrap="square" rtlCol="0">
            <a:spAutoFit/>
          </a:bodyPr>
          <a:lstStyle/>
          <a:p>
            <a:pPr algn="ctr"/>
            <a:r>
              <a:rPr lang="en-US" altLang="zh-CN" sz="2400" dirty="0" smtClean="0">
                <a:solidFill>
                  <a:schemeClr val="bg1"/>
                </a:solidFill>
              </a:rPr>
              <a:t>VS</a:t>
            </a:r>
            <a:endParaRPr lang="zh-CN" altLang="en-US" sz="2400" dirty="0">
              <a:solidFill>
                <a:schemeClr val="bg1"/>
              </a:solidFill>
            </a:endParaRPr>
          </a:p>
        </p:txBody>
      </p:sp>
    </p:spTree>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1350</TotalTime>
  <Words>651</Words>
  <Application>Microsoft Office PowerPoint</Application>
  <PresentationFormat>全屏显示(16:9)</PresentationFormat>
  <Paragraphs>166</Paragraphs>
  <Slides>31</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Arial</vt:lpstr>
      <vt:lpstr>宋体</vt:lpstr>
      <vt:lpstr>微软雅黑</vt:lpstr>
      <vt:lpstr>Verdana</vt:lpstr>
      <vt:lpstr>叶根友行书繁</vt:lpstr>
      <vt:lpstr>方正综艺简体</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wangqiang</cp:lastModifiedBy>
  <cp:revision>97</cp:revision>
  <dcterms:created xsi:type="dcterms:W3CDTF">2015-06-12T10:54:25Z</dcterms:created>
  <dcterms:modified xsi:type="dcterms:W3CDTF">2015-09-23T05:43:25Z</dcterms:modified>
</cp:coreProperties>
</file>